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1" r:id="rId2"/>
    <p:sldId id="2562" r:id="rId3"/>
    <p:sldId id="2563" r:id="rId4"/>
    <p:sldId id="2564" r:id="rId5"/>
    <p:sldId id="2565" r:id="rId6"/>
    <p:sldId id="2566" r:id="rId7"/>
    <p:sldId id="2567" r:id="rId8"/>
    <p:sldId id="2569" r:id="rId9"/>
    <p:sldId id="2568" r:id="rId10"/>
    <p:sldId id="2570" r:id="rId11"/>
    <p:sldId id="2571" r:id="rId12"/>
    <p:sldId id="2572" r:id="rId13"/>
    <p:sldId id="2573" r:id="rId14"/>
    <p:sldId id="2574" r:id="rId15"/>
    <p:sldId id="2575" r:id="rId16"/>
    <p:sldId id="2576" r:id="rId17"/>
    <p:sldId id="2577" r:id="rId18"/>
    <p:sldId id="2581" r:id="rId19"/>
    <p:sldId id="2582" r:id="rId20"/>
    <p:sldId id="2583" r:id="rId21"/>
    <p:sldId id="2584" r:id="rId22"/>
    <p:sldId id="2585" r:id="rId23"/>
    <p:sldId id="2587" r:id="rId24"/>
    <p:sldId id="2588" r:id="rId25"/>
    <p:sldId id="2589"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e Seizoensopening SV Rijnstreek 2025-2026" id="{8501886A-4A9A-4D5C-88BD-23E4DEEE55FE}">
          <p14:sldIdLst>
            <p14:sldId id="2561"/>
            <p14:sldId id="2562"/>
          </p14:sldIdLst>
        </p14:section>
        <p14:section name="Toekomstvisie en Ambities van SV Rijnstreek" id="{0F0DBE02-3155-47B4-B1A6-A4036EBD01BB}">
          <p14:sldIdLst>
            <p14:sldId id="2563"/>
            <p14:sldId id="2564"/>
            <p14:sldId id="2565"/>
            <p14:sldId id="2566"/>
          </p14:sldIdLst>
        </p14:section>
        <p14:section name="Organisatie, Communicatie en Sportlink" id="{A22CFF98-9EC2-4FE7-9997-4A05112F159F}">
          <p14:sldIdLst>
            <p14:sldId id="2567"/>
            <p14:sldId id="2569"/>
            <p14:sldId id="2568"/>
          </p14:sldIdLst>
        </p14:section>
        <p14:section name="Vrijwilligersbeleid en Vacante Taken" id="{4DF0BF9E-679E-4029-923A-21994C05E7E9}">
          <p14:sldIdLst>
            <p14:sldId id="2570"/>
            <p14:sldId id="2571"/>
            <p14:sldId id="2572"/>
          </p14:sldIdLst>
        </p14:section>
        <p14:section name="Teamsamenstelling en Teamgroei" id="{F9A67B2C-8EA0-4274-A863-420DA2C49C88}">
          <p14:sldIdLst>
            <p14:sldId id="2573"/>
            <p14:sldId id="2574"/>
            <p14:sldId id="2575"/>
          </p14:sldIdLst>
        </p14:section>
        <p14:section name="Speltechnische Ontwikkeling en Scheidsrechters" id="{E80DEF82-7B88-49BE-B346-1918D3FEA06C}">
          <p14:sldIdLst>
            <p14:sldId id="2576"/>
            <p14:sldId id="2577"/>
          </p14:sldIdLst>
        </p14:section>
        <p14:section name="Bestuursstructuur en Transparantie" id="{68CDFB88-0AE3-49CC-ADB4-12742C7DDEDA}">
          <p14:sldIdLst>
            <p14:sldId id="2581"/>
            <p14:sldId id="2582"/>
            <p14:sldId id="2583"/>
          </p14:sldIdLst>
        </p14:section>
        <p14:section name="Taken en Rollen binnen een Handbalteam" id="{8A004F5F-A9BF-4921-B184-77B506F6DFC2}">
          <p14:sldIdLst>
            <p14:sldId id="2584"/>
            <p14:sldId id="2585"/>
            <p14:sldId id="2587"/>
            <p14:sldId id="2588"/>
            <p14:sldId id="25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654" y="1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1D6C0-6A26-4F99-9D67-20594F668C86}"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nl-NL"/>
        </a:p>
      </dgm:t>
    </dgm:pt>
    <dgm:pt modelId="{C13B21E6-560A-4045-BA01-FF58A6D94AEE}">
      <dgm:prSet/>
      <dgm:spPr/>
      <dgm:t>
        <a:bodyPr/>
        <a:lstStyle/>
        <a:p>
          <a:pPr>
            <a:lnSpc>
              <a:spcPct val="100000"/>
            </a:lnSpc>
            <a:defRPr b="1"/>
          </a:pPr>
          <a:r>
            <a:rPr lang="nl-NL"/>
            <a:t>Visie op plezier</a:t>
          </a:r>
        </a:p>
      </dgm:t>
    </dgm:pt>
    <dgm:pt modelId="{C73078BA-739F-4E53-9AC0-9E793BE044E9}" type="parTrans" cxnId="{2BA9FAE9-9FA7-45BF-A920-23AAAF156D63}">
      <dgm:prSet/>
      <dgm:spPr/>
      <dgm:t>
        <a:bodyPr/>
        <a:lstStyle/>
        <a:p>
          <a:endParaRPr lang="nl-NL"/>
        </a:p>
      </dgm:t>
    </dgm:pt>
    <dgm:pt modelId="{8788C7A9-48C6-416B-A7F9-6A1BF33DF9B2}" type="sibTrans" cxnId="{2BA9FAE9-9FA7-45BF-A920-23AAAF156D63}">
      <dgm:prSet/>
      <dgm:spPr/>
      <dgm:t>
        <a:bodyPr/>
        <a:lstStyle/>
        <a:p>
          <a:pPr>
            <a:lnSpc>
              <a:spcPct val="100000"/>
            </a:lnSpc>
            <a:defRPr b="1"/>
          </a:pPr>
          <a:endParaRPr lang="nl-NL"/>
        </a:p>
      </dgm:t>
    </dgm:pt>
    <dgm:pt modelId="{5FC8C047-ED8F-4588-8493-2642AB7A8A1E}">
      <dgm:prSet/>
      <dgm:spPr/>
      <dgm:t>
        <a:bodyPr/>
        <a:lstStyle/>
        <a:p>
          <a:pPr>
            <a:lnSpc>
              <a:spcPct val="100000"/>
            </a:lnSpc>
          </a:pPr>
          <a:r>
            <a:rPr lang="nl-NL"/>
            <a:t>SV Rijnstreek benadrukt plezier als fundament voor sport en betrokkenheid binnen de vereniging.</a:t>
          </a:r>
        </a:p>
      </dgm:t>
    </dgm:pt>
    <dgm:pt modelId="{822BE51D-0E55-485F-806F-4CDEDA9DF4D0}" type="parTrans" cxnId="{EE567719-974B-42CB-8E7D-EF6E054ADE5D}">
      <dgm:prSet/>
      <dgm:spPr/>
      <dgm:t>
        <a:bodyPr/>
        <a:lstStyle/>
        <a:p>
          <a:endParaRPr lang="nl-NL"/>
        </a:p>
      </dgm:t>
    </dgm:pt>
    <dgm:pt modelId="{776D0DD1-DA56-46D0-9485-4D17F42EF92A}" type="sibTrans" cxnId="{EE567719-974B-42CB-8E7D-EF6E054ADE5D}">
      <dgm:prSet/>
      <dgm:spPr/>
      <dgm:t>
        <a:bodyPr/>
        <a:lstStyle/>
        <a:p>
          <a:endParaRPr lang="nl-NL"/>
        </a:p>
      </dgm:t>
    </dgm:pt>
    <dgm:pt modelId="{38746BB3-9B26-4290-8232-9B2892A9B4EB}">
      <dgm:prSet/>
      <dgm:spPr/>
      <dgm:t>
        <a:bodyPr/>
        <a:lstStyle/>
        <a:p>
          <a:pPr>
            <a:lnSpc>
              <a:spcPct val="100000"/>
            </a:lnSpc>
            <a:defRPr b="1"/>
          </a:pPr>
          <a:r>
            <a:rPr lang="nl-NL"/>
            <a:t>Persoonlijke ontwikkeling</a:t>
          </a:r>
        </a:p>
      </dgm:t>
    </dgm:pt>
    <dgm:pt modelId="{A2CCC176-42D2-4150-8000-D9CF4530B7CB}" type="parTrans" cxnId="{2BB02F5A-B752-42F3-8277-E13ACECF8F75}">
      <dgm:prSet/>
      <dgm:spPr/>
      <dgm:t>
        <a:bodyPr/>
        <a:lstStyle/>
        <a:p>
          <a:endParaRPr lang="nl-NL"/>
        </a:p>
      </dgm:t>
    </dgm:pt>
    <dgm:pt modelId="{A5874A61-8FC3-4594-9221-DFEF36855A13}" type="sibTrans" cxnId="{2BB02F5A-B752-42F3-8277-E13ACECF8F75}">
      <dgm:prSet/>
      <dgm:spPr/>
      <dgm:t>
        <a:bodyPr/>
        <a:lstStyle/>
        <a:p>
          <a:pPr>
            <a:lnSpc>
              <a:spcPct val="100000"/>
            </a:lnSpc>
            <a:defRPr b="1"/>
          </a:pPr>
          <a:endParaRPr lang="nl-NL"/>
        </a:p>
      </dgm:t>
    </dgm:pt>
    <dgm:pt modelId="{1EDFC8B3-ACE5-4266-A8F2-BB16D4660E9F}">
      <dgm:prSet/>
      <dgm:spPr/>
      <dgm:t>
        <a:bodyPr/>
        <a:lstStyle/>
        <a:p>
          <a:pPr>
            <a:lnSpc>
              <a:spcPct val="100000"/>
            </a:lnSpc>
          </a:pPr>
          <a:r>
            <a:rPr lang="nl-NL"/>
            <a:t>De vereniging stimuleert talentontwikkeling en groei van spelers op alle niveaus en leeftijden.</a:t>
          </a:r>
        </a:p>
      </dgm:t>
    </dgm:pt>
    <dgm:pt modelId="{9B1DD850-7D2C-4195-9388-BCAF2AD7E8E3}" type="parTrans" cxnId="{4324F56A-25D8-44A9-B299-DC4D784ABA8D}">
      <dgm:prSet/>
      <dgm:spPr/>
      <dgm:t>
        <a:bodyPr/>
        <a:lstStyle/>
        <a:p>
          <a:endParaRPr lang="nl-NL"/>
        </a:p>
      </dgm:t>
    </dgm:pt>
    <dgm:pt modelId="{C6595BFA-B04D-4757-A9B5-FEB4920D0E6C}" type="sibTrans" cxnId="{4324F56A-25D8-44A9-B299-DC4D784ABA8D}">
      <dgm:prSet/>
      <dgm:spPr/>
      <dgm:t>
        <a:bodyPr/>
        <a:lstStyle/>
        <a:p>
          <a:endParaRPr lang="nl-NL"/>
        </a:p>
      </dgm:t>
    </dgm:pt>
    <dgm:pt modelId="{B04F156A-975B-4785-AB44-FC46066C9FC1}">
      <dgm:prSet/>
      <dgm:spPr/>
      <dgm:t>
        <a:bodyPr/>
        <a:lstStyle/>
        <a:p>
          <a:pPr>
            <a:lnSpc>
              <a:spcPct val="100000"/>
            </a:lnSpc>
            <a:defRPr b="1"/>
          </a:pPr>
          <a:r>
            <a:rPr lang="nl-NL"/>
            <a:t>Samen als verbindende kracht</a:t>
          </a:r>
        </a:p>
      </dgm:t>
    </dgm:pt>
    <dgm:pt modelId="{34553AD6-6CB0-4DEC-A0C9-38E71A9589AC}" type="parTrans" cxnId="{428C0BA8-D21C-4683-878C-3770BC336C7C}">
      <dgm:prSet/>
      <dgm:spPr/>
      <dgm:t>
        <a:bodyPr/>
        <a:lstStyle/>
        <a:p>
          <a:endParaRPr lang="nl-NL"/>
        </a:p>
      </dgm:t>
    </dgm:pt>
    <dgm:pt modelId="{AE785BF9-2F5B-487A-BF6F-D995B1DE6702}" type="sibTrans" cxnId="{428C0BA8-D21C-4683-878C-3770BC336C7C}">
      <dgm:prSet/>
      <dgm:spPr/>
      <dgm:t>
        <a:bodyPr/>
        <a:lstStyle/>
        <a:p>
          <a:endParaRPr lang="nl-NL"/>
        </a:p>
      </dgm:t>
    </dgm:pt>
    <dgm:pt modelId="{51FAA5AF-67EE-49C8-B743-411F4692529F}">
      <dgm:prSet/>
      <dgm:spPr/>
      <dgm:t>
        <a:bodyPr/>
        <a:lstStyle/>
        <a:p>
          <a:pPr>
            <a:lnSpc>
              <a:spcPct val="100000"/>
            </a:lnSpc>
          </a:pPr>
          <a:r>
            <a:rPr lang="nl-NL"/>
            <a:t>Samenwerking en saamhorigheid vormen de kern van de clubcultuur bij SV Rijnstreek.</a:t>
          </a:r>
        </a:p>
      </dgm:t>
    </dgm:pt>
    <dgm:pt modelId="{0FA404D0-C976-4503-94FB-704587F107F1}" type="parTrans" cxnId="{4910D603-38F7-4784-90FB-E77DED061C2A}">
      <dgm:prSet/>
      <dgm:spPr/>
      <dgm:t>
        <a:bodyPr/>
        <a:lstStyle/>
        <a:p>
          <a:endParaRPr lang="nl-NL"/>
        </a:p>
      </dgm:t>
    </dgm:pt>
    <dgm:pt modelId="{D30EE831-3930-457E-B889-2D3F521707CE}" type="sibTrans" cxnId="{4910D603-38F7-4784-90FB-E77DED061C2A}">
      <dgm:prSet/>
      <dgm:spPr/>
      <dgm:t>
        <a:bodyPr/>
        <a:lstStyle/>
        <a:p>
          <a:endParaRPr lang="nl-NL"/>
        </a:p>
      </dgm:t>
    </dgm:pt>
    <dgm:pt modelId="{A3D9BDE6-AAA9-4765-BE48-5F06AA932F5F}" type="pres">
      <dgm:prSet presAssocID="{B2F1D6C0-6A26-4F99-9D67-20594F668C86}" presName="Root" presStyleCnt="0">
        <dgm:presLayoutVars>
          <dgm:dir/>
          <dgm:resizeHandles val="exact"/>
        </dgm:presLayoutVars>
      </dgm:prSet>
      <dgm:spPr/>
      <dgm:t>
        <a:bodyPr/>
        <a:lstStyle/>
        <a:p>
          <a:endParaRPr lang="nl-NL"/>
        </a:p>
      </dgm:t>
    </dgm:pt>
    <dgm:pt modelId="{23ECC5F3-5D96-4E18-9039-D66ACC5CC0D3}" type="pres">
      <dgm:prSet presAssocID="{C13B21E6-560A-4045-BA01-FF58A6D94AEE}" presName="Composite" presStyleCnt="0"/>
      <dgm:spPr/>
    </dgm:pt>
    <dgm:pt modelId="{BE7FF8B3-28A5-453C-8E85-03CD2D422133}" type="pres">
      <dgm:prSet presAssocID="{C13B21E6-560A-4045-BA01-FF58A6D94AEE}" presName="Picture" presStyleLbl="node1" presStyleIdx="0" presStyleCnt="3"/>
      <dgm:spPr/>
    </dgm:pt>
    <dgm:pt modelId="{D575C517-A4CD-4B70-A5DE-B47A1F2475CC}" type="pres">
      <dgm:prSet presAssocID="{C13B21E6-560A-4045-BA01-FF58A6D94AEE}" presName="Subtitle" presStyleLbl="revTx" presStyleIdx="0" presStyleCnt="6">
        <dgm:presLayoutVars>
          <dgm:chMax val="0"/>
          <dgm:bulletEnabled/>
        </dgm:presLayoutVars>
      </dgm:prSet>
      <dgm:spPr/>
      <dgm:t>
        <a:bodyPr/>
        <a:lstStyle/>
        <a:p>
          <a:endParaRPr lang="nl-NL"/>
        </a:p>
      </dgm:t>
    </dgm:pt>
    <dgm:pt modelId="{B6B32F96-03FA-47DE-9C9B-BCB3DDEE140F}" type="pres">
      <dgm:prSet presAssocID="{C13B21E6-560A-4045-BA01-FF58A6D94AEE}" presName="Description" presStyleLbl="revTx" presStyleIdx="1" presStyleCnt="6">
        <dgm:presLayoutVars>
          <dgm:bulletEnabled/>
        </dgm:presLayoutVars>
      </dgm:prSet>
      <dgm:spPr/>
      <dgm:t>
        <a:bodyPr/>
        <a:lstStyle/>
        <a:p>
          <a:endParaRPr lang="nl-NL"/>
        </a:p>
      </dgm:t>
    </dgm:pt>
    <dgm:pt modelId="{8A7378B4-35CF-442A-BB3B-C42B9EE1C885}" type="pres">
      <dgm:prSet presAssocID="{8788C7A9-48C6-416B-A7F9-6A1BF33DF9B2}" presName="sibTrans" presStyleLbl="sibTrans2D1" presStyleIdx="0" presStyleCnt="0"/>
      <dgm:spPr/>
      <dgm:t>
        <a:bodyPr/>
        <a:lstStyle/>
        <a:p>
          <a:endParaRPr lang="nl-NL"/>
        </a:p>
      </dgm:t>
    </dgm:pt>
    <dgm:pt modelId="{150F3B13-D955-43D8-9D16-145BA51A9B21}" type="pres">
      <dgm:prSet presAssocID="{38746BB3-9B26-4290-8232-9B2892A9B4EB}" presName="Composite" presStyleCnt="0"/>
      <dgm:spPr/>
    </dgm:pt>
    <dgm:pt modelId="{2B0F3BFF-92A8-4480-A61F-E19ED609E528}" type="pres">
      <dgm:prSet presAssocID="{38746BB3-9B26-4290-8232-9B2892A9B4EB}" presName="Picture" presStyleLbl="node1" presStyleIdx="1" presStyleCnt="3"/>
      <dgm:spPr/>
    </dgm:pt>
    <dgm:pt modelId="{27E3CF25-847C-49FD-ACD2-95AEBF9500F9}" type="pres">
      <dgm:prSet presAssocID="{38746BB3-9B26-4290-8232-9B2892A9B4EB}" presName="Subtitle" presStyleLbl="revTx" presStyleIdx="2" presStyleCnt="6">
        <dgm:presLayoutVars>
          <dgm:chMax val="0"/>
          <dgm:bulletEnabled/>
        </dgm:presLayoutVars>
      </dgm:prSet>
      <dgm:spPr/>
      <dgm:t>
        <a:bodyPr/>
        <a:lstStyle/>
        <a:p>
          <a:endParaRPr lang="nl-NL"/>
        </a:p>
      </dgm:t>
    </dgm:pt>
    <dgm:pt modelId="{E73418E4-D685-4544-B3BA-F83FBE562B59}" type="pres">
      <dgm:prSet presAssocID="{38746BB3-9B26-4290-8232-9B2892A9B4EB}" presName="Description" presStyleLbl="revTx" presStyleIdx="3" presStyleCnt="6">
        <dgm:presLayoutVars>
          <dgm:bulletEnabled/>
        </dgm:presLayoutVars>
      </dgm:prSet>
      <dgm:spPr/>
      <dgm:t>
        <a:bodyPr/>
        <a:lstStyle/>
        <a:p>
          <a:endParaRPr lang="nl-NL"/>
        </a:p>
      </dgm:t>
    </dgm:pt>
    <dgm:pt modelId="{9089D492-528C-40B3-96D0-283D91256970}" type="pres">
      <dgm:prSet presAssocID="{A5874A61-8FC3-4594-9221-DFEF36855A13}" presName="sibTrans" presStyleLbl="sibTrans2D1" presStyleIdx="0" presStyleCnt="0"/>
      <dgm:spPr/>
      <dgm:t>
        <a:bodyPr/>
        <a:lstStyle/>
        <a:p>
          <a:endParaRPr lang="nl-NL"/>
        </a:p>
      </dgm:t>
    </dgm:pt>
    <dgm:pt modelId="{2291CA6E-DA5D-4492-96C0-0A7EDADE9CFD}" type="pres">
      <dgm:prSet presAssocID="{B04F156A-975B-4785-AB44-FC46066C9FC1}" presName="Composite" presStyleCnt="0"/>
      <dgm:spPr/>
    </dgm:pt>
    <dgm:pt modelId="{4073732E-7219-411D-B1CA-C9932B590964}" type="pres">
      <dgm:prSet presAssocID="{B04F156A-975B-4785-AB44-FC46066C9FC1}" presName="Picture" presStyleLbl="node1" presStyleIdx="2" presStyleCnt="3"/>
      <dgm:spPr/>
    </dgm:pt>
    <dgm:pt modelId="{834C2154-307E-4D80-A933-0E2A219E857F}" type="pres">
      <dgm:prSet presAssocID="{B04F156A-975B-4785-AB44-FC46066C9FC1}" presName="Subtitle" presStyleLbl="revTx" presStyleIdx="4" presStyleCnt="6">
        <dgm:presLayoutVars>
          <dgm:chMax val="0"/>
          <dgm:bulletEnabled/>
        </dgm:presLayoutVars>
      </dgm:prSet>
      <dgm:spPr/>
      <dgm:t>
        <a:bodyPr/>
        <a:lstStyle/>
        <a:p>
          <a:endParaRPr lang="nl-NL"/>
        </a:p>
      </dgm:t>
    </dgm:pt>
    <dgm:pt modelId="{E5683532-DCE2-453E-93BE-DE3DB17A92FB}" type="pres">
      <dgm:prSet presAssocID="{B04F156A-975B-4785-AB44-FC46066C9FC1}" presName="Description" presStyleLbl="revTx" presStyleIdx="5" presStyleCnt="6">
        <dgm:presLayoutVars>
          <dgm:bulletEnabled/>
        </dgm:presLayoutVars>
      </dgm:prSet>
      <dgm:spPr/>
      <dgm:t>
        <a:bodyPr/>
        <a:lstStyle/>
        <a:p>
          <a:endParaRPr lang="nl-NL"/>
        </a:p>
      </dgm:t>
    </dgm:pt>
  </dgm:ptLst>
  <dgm:cxnLst>
    <dgm:cxn modelId="{4910D603-38F7-4784-90FB-E77DED061C2A}" srcId="{B04F156A-975B-4785-AB44-FC46066C9FC1}" destId="{51FAA5AF-67EE-49C8-B743-411F4692529F}" srcOrd="0" destOrd="0" parTransId="{0FA404D0-C976-4503-94FB-704587F107F1}" sibTransId="{D30EE831-3930-457E-B889-2D3F521707CE}"/>
    <dgm:cxn modelId="{428C0BA8-D21C-4683-878C-3770BC336C7C}" srcId="{B2F1D6C0-6A26-4F99-9D67-20594F668C86}" destId="{B04F156A-975B-4785-AB44-FC46066C9FC1}" srcOrd="2" destOrd="0" parTransId="{34553AD6-6CB0-4DEC-A0C9-38E71A9589AC}" sibTransId="{AE785BF9-2F5B-487A-BF6F-D995B1DE6702}"/>
    <dgm:cxn modelId="{040CE5EA-EF03-4BCB-9092-EFA55601DF73}" type="presOf" srcId="{38746BB3-9B26-4290-8232-9B2892A9B4EB}" destId="{27E3CF25-847C-49FD-ACD2-95AEBF9500F9}" srcOrd="0" destOrd="0" presId="urn:microsoft.com/office/officeart/2024/3/layout/verticalVisualTextBlock1"/>
    <dgm:cxn modelId="{2BB02F5A-B752-42F3-8277-E13ACECF8F75}" srcId="{B2F1D6C0-6A26-4F99-9D67-20594F668C86}" destId="{38746BB3-9B26-4290-8232-9B2892A9B4EB}" srcOrd="1" destOrd="0" parTransId="{A2CCC176-42D2-4150-8000-D9CF4530B7CB}" sibTransId="{A5874A61-8FC3-4594-9221-DFEF36855A13}"/>
    <dgm:cxn modelId="{4421CB65-1BD3-461C-8E2E-7AA518F532CC}" type="presOf" srcId="{A5874A61-8FC3-4594-9221-DFEF36855A13}" destId="{9089D492-528C-40B3-96D0-283D91256970}" srcOrd="0" destOrd="0" presId="urn:microsoft.com/office/officeart/2024/3/layout/verticalVisualTextBlock1"/>
    <dgm:cxn modelId="{76F5ECC6-4F50-4B6D-819C-379F911045B6}" type="presOf" srcId="{B2F1D6C0-6A26-4F99-9D67-20594F668C86}" destId="{A3D9BDE6-AAA9-4765-BE48-5F06AA932F5F}" srcOrd="0" destOrd="0" presId="urn:microsoft.com/office/officeart/2024/3/layout/verticalVisualTextBlock1"/>
    <dgm:cxn modelId="{2BA9FAE9-9FA7-45BF-A920-23AAAF156D63}" srcId="{B2F1D6C0-6A26-4F99-9D67-20594F668C86}" destId="{C13B21E6-560A-4045-BA01-FF58A6D94AEE}" srcOrd="0" destOrd="0" parTransId="{C73078BA-739F-4E53-9AC0-9E793BE044E9}" sibTransId="{8788C7A9-48C6-416B-A7F9-6A1BF33DF9B2}"/>
    <dgm:cxn modelId="{86FB5DBE-683A-402C-A7FE-C8F63E1FF31E}" type="presOf" srcId="{8788C7A9-48C6-416B-A7F9-6A1BF33DF9B2}" destId="{8A7378B4-35CF-442A-BB3B-C42B9EE1C885}" srcOrd="0" destOrd="0" presId="urn:microsoft.com/office/officeart/2024/3/layout/verticalVisualTextBlock1"/>
    <dgm:cxn modelId="{9D5A7E3B-22F6-4BEF-8B94-1E60C909900D}" type="presOf" srcId="{1EDFC8B3-ACE5-4266-A8F2-BB16D4660E9F}" destId="{E73418E4-D685-4544-B3BA-F83FBE562B59}" srcOrd="0" destOrd="0" presId="urn:microsoft.com/office/officeart/2024/3/layout/verticalVisualTextBlock1"/>
    <dgm:cxn modelId="{DCC45E4C-1179-4671-9663-642B6E134E20}" type="presOf" srcId="{B04F156A-975B-4785-AB44-FC46066C9FC1}" destId="{834C2154-307E-4D80-A933-0E2A219E857F}" srcOrd="0" destOrd="0" presId="urn:microsoft.com/office/officeart/2024/3/layout/verticalVisualTextBlock1"/>
    <dgm:cxn modelId="{EE567719-974B-42CB-8E7D-EF6E054ADE5D}" srcId="{C13B21E6-560A-4045-BA01-FF58A6D94AEE}" destId="{5FC8C047-ED8F-4588-8493-2642AB7A8A1E}" srcOrd="0" destOrd="0" parTransId="{822BE51D-0E55-485F-806F-4CDEDA9DF4D0}" sibTransId="{776D0DD1-DA56-46D0-9485-4D17F42EF92A}"/>
    <dgm:cxn modelId="{12D75C68-5638-4804-B8B0-9459B9BED9E7}" type="presOf" srcId="{51FAA5AF-67EE-49C8-B743-411F4692529F}" destId="{E5683532-DCE2-453E-93BE-DE3DB17A92FB}" srcOrd="0" destOrd="0" presId="urn:microsoft.com/office/officeart/2024/3/layout/verticalVisualTextBlock1"/>
    <dgm:cxn modelId="{081E5B7B-D4C9-4D5E-AC6D-C0248652A3CC}" type="presOf" srcId="{C13B21E6-560A-4045-BA01-FF58A6D94AEE}" destId="{D575C517-A4CD-4B70-A5DE-B47A1F2475CC}" srcOrd="0" destOrd="0" presId="urn:microsoft.com/office/officeart/2024/3/layout/verticalVisualTextBlock1"/>
    <dgm:cxn modelId="{4324F56A-25D8-44A9-B299-DC4D784ABA8D}" srcId="{38746BB3-9B26-4290-8232-9B2892A9B4EB}" destId="{1EDFC8B3-ACE5-4266-A8F2-BB16D4660E9F}" srcOrd="0" destOrd="0" parTransId="{9B1DD850-7D2C-4195-9388-BCAF2AD7E8E3}" sibTransId="{C6595BFA-B04D-4757-A9B5-FEB4920D0E6C}"/>
    <dgm:cxn modelId="{4C224F70-6B8E-4345-AA79-4038E5CC5CB4}" type="presOf" srcId="{5FC8C047-ED8F-4588-8493-2642AB7A8A1E}" destId="{B6B32F96-03FA-47DE-9C9B-BCB3DDEE140F}" srcOrd="0" destOrd="0" presId="urn:microsoft.com/office/officeart/2024/3/layout/verticalVisualTextBlock1"/>
    <dgm:cxn modelId="{01673185-97D5-4C78-A677-6082D0028888}" type="presParOf" srcId="{A3D9BDE6-AAA9-4765-BE48-5F06AA932F5F}" destId="{23ECC5F3-5D96-4E18-9039-D66ACC5CC0D3}" srcOrd="0" destOrd="0" presId="urn:microsoft.com/office/officeart/2024/3/layout/verticalVisualTextBlock1"/>
    <dgm:cxn modelId="{27AB5E94-4F03-4E45-9F39-FC6806C0A459}" type="presParOf" srcId="{23ECC5F3-5D96-4E18-9039-D66ACC5CC0D3}" destId="{BE7FF8B3-28A5-453C-8E85-03CD2D422133}" srcOrd="0" destOrd="0" presId="urn:microsoft.com/office/officeart/2024/3/layout/verticalVisualTextBlock1"/>
    <dgm:cxn modelId="{627ADCEA-DBF0-42D9-9B39-AA04D3E36E11}" type="presParOf" srcId="{23ECC5F3-5D96-4E18-9039-D66ACC5CC0D3}" destId="{D575C517-A4CD-4B70-A5DE-B47A1F2475CC}" srcOrd="1" destOrd="0" presId="urn:microsoft.com/office/officeart/2024/3/layout/verticalVisualTextBlock1"/>
    <dgm:cxn modelId="{58F141C8-6BF2-4137-A708-B3C357CED684}" type="presParOf" srcId="{23ECC5F3-5D96-4E18-9039-D66ACC5CC0D3}" destId="{B6B32F96-03FA-47DE-9C9B-BCB3DDEE140F}" srcOrd="2" destOrd="0" presId="urn:microsoft.com/office/officeart/2024/3/layout/verticalVisualTextBlock1"/>
    <dgm:cxn modelId="{115F3F82-F8F4-4F5A-8F47-693663A29732}" type="presParOf" srcId="{A3D9BDE6-AAA9-4765-BE48-5F06AA932F5F}" destId="{8A7378B4-35CF-442A-BB3B-C42B9EE1C885}" srcOrd="1" destOrd="0" presId="urn:microsoft.com/office/officeart/2024/3/layout/verticalVisualTextBlock1"/>
    <dgm:cxn modelId="{3F704E46-5CA3-42CC-9FE5-A4AED2CAA6C2}" type="presParOf" srcId="{A3D9BDE6-AAA9-4765-BE48-5F06AA932F5F}" destId="{150F3B13-D955-43D8-9D16-145BA51A9B21}" srcOrd="2" destOrd="0" presId="urn:microsoft.com/office/officeart/2024/3/layout/verticalVisualTextBlock1"/>
    <dgm:cxn modelId="{1865E71A-F64F-4841-B1F6-07ACD40C9295}" type="presParOf" srcId="{150F3B13-D955-43D8-9D16-145BA51A9B21}" destId="{2B0F3BFF-92A8-4480-A61F-E19ED609E528}" srcOrd="0" destOrd="0" presId="urn:microsoft.com/office/officeart/2024/3/layout/verticalVisualTextBlock1"/>
    <dgm:cxn modelId="{9F3F5F53-CF9C-4262-91D7-74CF05A5F29C}" type="presParOf" srcId="{150F3B13-D955-43D8-9D16-145BA51A9B21}" destId="{27E3CF25-847C-49FD-ACD2-95AEBF9500F9}" srcOrd="1" destOrd="0" presId="urn:microsoft.com/office/officeart/2024/3/layout/verticalVisualTextBlock1"/>
    <dgm:cxn modelId="{054376FB-BE3D-4473-A82F-334FD9C9289C}" type="presParOf" srcId="{150F3B13-D955-43D8-9D16-145BA51A9B21}" destId="{E73418E4-D685-4544-B3BA-F83FBE562B59}" srcOrd="2" destOrd="0" presId="urn:microsoft.com/office/officeart/2024/3/layout/verticalVisualTextBlock1"/>
    <dgm:cxn modelId="{B53EA1F9-C516-40D4-AC98-C8178FCB2171}" type="presParOf" srcId="{A3D9BDE6-AAA9-4765-BE48-5F06AA932F5F}" destId="{9089D492-528C-40B3-96D0-283D91256970}" srcOrd="3" destOrd="0" presId="urn:microsoft.com/office/officeart/2024/3/layout/verticalVisualTextBlock1"/>
    <dgm:cxn modelId="{F1FE8BC2-0191-49B0-8D91-9FC9B05A567B}" type="presParOf" srcId="{A3D9BDE6-AAA9-4765-BE48-5F06AA932F5F}" destId="{2291CA6E-DA5D-4492-96C0-0A7EDADE9CFD}" srcOrd="4" destOrd="0" presId="urn:microsoft.com/office/officeart/2024/3/layout/verticalVisualTextBlock1"/>
    <dgm:cxn modelId="{C1B1A143-6259-4321-85F2-467D9E8EE5A2}" type="presParOf" srcId="{2291CA6E-DA5D-4492-96C0-0A7EDADE9CFD}" destId="{4073732E-7219-411D-B1CA-C9932B590964}" srcOrd="0" destOrd="0" presId="urn:microsoft.com/office/officeart/2024/3/layout/verticalVisualTextBlock1"/>
    <dgm:cxn modelId="{BF32D35D-E861-455B-A2AF-F10385BD0F3A}" type="presParOf" srcId="{2291CA6E-DA5D-4492-96C0-0A7EDADE9CFD}" destId="{834C2154-307E-4D80-A933-0E2A219E857F}" srcOrd="1" destOrd="0" presId="urn:microsoft.com/office/officeart/2024/3/layout/verticalVisualTextBlock1"/>
    <dgm:cxn modelId="{B9E2CB18-2FCC-4E8F-9053-77F2BDD2B825}" type="presParOf" srcId="{2291CA6E-DA5D-4492-96C0-0A7EDADE9CFD}" destId="{E5683532-DCE2-453E-93BE-DE3DB17A92FB}"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049D0-F1C2-4CA7-B483-E2367500CCAE}"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nl-NL"/>
        </a:p>
      </dgm:t>
    </dgm:pt>
    <dgm:pt modelId="{4B6B569F-F242-4559-9EAF-832250BA8677}">
      <dgm:prSet/>
      <dgm:spPr/>
      <dgm:t>
        <a:bodyPr/>
        <a:lstStyle/>
        <a:p>
          <a:pPr>
            <a:lnSpc>
              <a:spcPct val="100000"/>
            </a:lnSpc>
            <a:defRPr b="1"/>
          </a:pPr>
          <a:r>
            <a:rPr lang="nl-NL"/>
            <a:t>Focus op jeugdontwikkeling</a:t>
          </a:r>
        </a:p>
      </dgm:t>
    </dgm:pt>
    <dgm:pt modelId="{A12A3744-1D9B-437B-92B6-319DDF9E1435}" type="parTrans" cxnId="{AC615113-CA3C-45AF-A433-9FD0AAAE1A32}">
      <dgm:prSet/>
      <dgm:spPr/>
      <dgm:t>
        <a:bodyPr/>
        <a:lstStyle/>
        <a:p>
          <a:endParaRPr lang="nl-NL"/>
        </a:p>
      </dgm:t>
    </dgm:pt>
    <dgm:pt modelId="{8563A630-CFCB-46BE-A0BC-2EE0EBFC82C0}" type="sibTrans" cxnId="{AC615113-CA3C-45AF-A433-9FD0AAAE1A32}">
      <dgm:prSet/>
      <dgm:spPr/>
      <dgm:t>
        <a:bodyPr/>
        <a:lstStyle/>
        <a:p>
          <a:pPr>
            <a:lnSpc>
              <a:spcPct val="100000"/>
            </a:lnSpc>
            <a:defRPr b="1"/>
          </a:pPr>
          <a:endParaRPr lang="nl-NL"/>
        </a:p>
      </dgm:t>
    </dgm:pt>
    <dgm:pt modelId="{E42D8EA7-13E6-4F5F-8A9B-CBCEE38D65B6}">
      <dgm:prSet/>
      <dgm:spPr/>
      <dgm:t>
        <a:bodyPr/>
        <a:lstStyle/>
        <a:p>
          <a:pPr>
            <a:lnSpc>
              <a:spcPct val="100000"/>
            </a:lnSpc>
          </a:pPr>
          <a:r>
            <a:rPr lang="nl-NL"/>
            <a:t>Sport bevordert de lichamelijke en sociale groei van jongeren door actieve betrokkenheid en begeleiding te stimuleren.</a:t>
          </a:r>
        </a:p>
      </dgm:t>
    </dgm:pt>
    <dgm:pt modelId="{4583241D-56A9-4648-A129-7C42905A04BB}" type="parTrans" cxnId="{4B06DDE5-2D6A-47E9-87C6-BA6BC241CC24}">
      <dgm:prSet/>
      <dgm:spPr/>
      <dgm:t>
        <a:bodyPr/>
        <a:lstStyle/>
        <a:p>
          <a:endParaRPr lang="nl-NL"/>
        </a:p>
      </dgm:t>
    </dgm:pt>
    <dgm:pt modelId="{8A7CA694-B1B4-46DA-AC6D-8EB2364387BE}" type="sibTrans" cxnId="{4B06DDE5-2D6A-47E9-87C6-BA6BC241CC24}">
      <dgm:prSet/>
      <dgm:spPr/>
      <dgm:t>
        <a:bodyPr/>
        <a:lstStyle/>
        <a:p>
          <a:endParaRPr lang="nl-NL"/>
        </a:p>
      </dgm:t>
    </dgm:pt>
    <dgm:pt modelId="{6E34B72D-B617-4E0F-BC02-3F76766B71EB}">
      <dgm:prSet/>
      <dgm:spPr/>
      <dgm:t>
        <a:bodyPr/>
        <a:lstStyle/>
        <a:p>
          <a:pPr>
            <a:lnSpc>
              <a:spcPct val="100000"/>
            </a:lnSpc>
            <a:defRPr b="1"/>
          </a:pPr>
          <a:r>
            <a:rPr lang="nl-NL"/>
            <a:t>Inclusieve sportomgeving</a:t>
          </a:r>
        </a:p>
      </dgm:t>
    </dgm:pt>
    <dgm:pt modelId="{680501D7-E6E3-4B6F-B927-1989E1067392}" type="parTrans" cxnId="{A3F04AFA-2875-402D-98F3-26CF381FBA7C}">
      <dgm:prSet/>
      <dgm:spPr/>
      <dgm:t>
        <a:bodyPr/>
        <a:lstStyle/>
        <a:p>
          <a:endParaRPr lang="nl-NL"/>
        </a:p>
      </dgm:t>
    </dgm:pt>
    <dgm:pt modelId="{C084F702-BE2A-47E2-97BB-AA7AB003486E}" type="sibTrans" cxnId="{A3F04AFA-2875-402D-98F3-26CF381FBA7C}">
      <dgm:prSet/>
      <dgm:spPr/>
      <dgm:t>
        <a:bodyPr/>
        <a:lstStyle/>
        <a:p>
          <a:pPr>
            <a:lnSpc>
              <a:spcPct val="100000"/>
            </a:lnSpc>
            <a:defRPr b="1"/>
          </a:pPr>
          <a:endParaRPr lang="nl-NL"/>
        </a:p>
      </dgm:t>
    </dgm:pt>
    <dgm:pt modelId="{D51856C1-FAFD-44EC-A08D-24FFE7151843}">
      <dgm:prSet/>
      <dgm:spPr/>
      <dgm:t>
        <a:bodyPr/>
        <a:lstStyle/>
        <a:p>
          <a:pPr>
            <a:lnSpc>
              <a:spcPct val="100000"/>
            </a:lnSpc>
          </a:pPr>
          <a:r>
            <a:rPr lang="nl-NL"/>
            <a:t>We creëren een toegankelijke en stimulerende plek waar iedereen, ongeacht achtergrond, welkom is om te sporten.</a:t>
          </a:r>
        </a:p>
      </dgm:t>
    </dgm:pt>
    <dgm:pt modelId="{662051B8-1085-4A85-881B-6D6D3963E870}" type="parTrans" cxnId="{F2FFF5F6-40C8-4159-B994-73A3530D1731}">
      <dgm:prSet/>
      <dgm:spPr/>
      <dgm:t>
        <a:bodyPr/>
        <a:lstStyle/>
        <a:p>
          <a:endParaRPr lang="nl-NL"/>
        </a:p>
      </dgm:t>
    </dgm:pt>
    <dgm:pt modelId="{69CB0FF9-190F-4D5D-9AB8-82E6168F046C}" type="sibTrans" cxnId="{F2FFF5F6-40C8-4159-B994-73A3530D1731}">
      <dgm:prSet/>
      <dgm:spPr/>
      <dgm:t>
        <a:bodyPr/>
        <a:lstStyle/>
        <a:p>
          <a:endParaRPr lang="nl-NL"/>
        </a:p>
      </dgm:t>
    </dgm:pt>
    <dgm:pt modelId="{2621DC15-6609-4226-8B41-5A7BC56B4A75}">
      <dgm:prSet/>
      <dgm:spPr/>
      <dgm:t>
        <a:bodyPr/>
        <a:lstStyle/>
        <a:p>
          <a:pPr>
            <a:lnSpc>
              <a:spcPct val="100000"/>
            </a:lnSpc>
            <a:defRPr b="1"/>
          </a:pPr>
          <a:r>
            <a:rPr lang="nl-NL"/>
            <a:t>Versterken lokale betrokkenheid</a:t>
          </a:r>
        </a:p>
      </dgm:t>
    </dgm:pt>
    <dgm:pt modelId="{14A1924F-D698-429C-83AF-8A2EFEFC6FB6}" type="parTrans" cxnId="{3BC380CF-FB30-449B-AF9D-E2BD9032F85B}">
      <dgm:prSet/>
      <dgm:spPr/>
      <dgm:t>
        <a:bodyPr/>
        <a:lstStyle/>
        <a:p>
          <a:endParaRPr lang="nl-NL"/>
        </a:p>
      </dgm:t>
    </dgm:pt>
    <dgm:pt modelId="{06969E71-F9F7-4335-BF0D-87586BBF645D}" type="sibTrans" cxnId="{3BC380CF-FB30-449B-AF9D-E2BD9032F85B}">
      <dgm:prSet/>
      <dgm:spPr/>
      <dgm:t>
        <a:bodyPr/>
        <a:lstStyle/>
        <a:p>
          <a:endParaRPr lang="nl-NL"/>
        </a:p>
      </dgm:t>
    </dgm:pt>
    <dgm:pt modelId="{8C795D32-FD53-411C-B49C-332CFD190465}">
      <dgm:prSet/>
      <dgm:spPr/>
      <dgm:t>
        <a:bodyPr/>
        <a:lstStyle/>
        <a:p>
          <a:pPr>
            <a:lnSpc>
              <a:spcPct val="100000"/>
            </a:lnSpc>
          </a:pPr>
          <a:r>
            <a:rPr lang="nl-NL"/>
            <a:t>Investeren in jeugdteams bevordert verbondenheid tussen leden en de gemeenschap van Alphen aan den Rijn.</a:t>
          </a:r>
        </a:p>
      </dgm:t>
    </dgm:pt>
    <dgm:pt modelId="{781E6EBF-1CFE-4944-8468-D615C858C9DD}" type="parTrans" cxnId="{9E215B8B-7BAE-4110-8613-A9B4D8F49FAB}">
      <dgm:prSet/>
      <dgm:spPr/>
      <dgm:t>
        <a:bodyPr/>
        <a:lstStyle/>
        <a:p>
          <a:endParaRPr lang="nl-NL"/>
        </a:p>
      </dgm:t>
    </dgm:pt>
    <dgm:pt modelId="{55E52BFA-AAB3-4BCF-81B8-2A171A3DF684}" type="sibTrans" cxnId="{9E215B8B-7BAE-4110-8613-A9B4D8F49FAB}">
      <dgm:prSet/>
      <dgm:spPr/>
      <dgm:t>
        <a:bodyPr/>
        <a:lstStyle/>
        <a:p>
          <a:endParaRPr lang="nl-NL"/>
        </a:p>
      </dgm:t>
    </dgm:pt>
    <dgm:pt modelId="{3AB3F468-7B97-4090-B8F5-61F864D2C00B}" type="pres">
      <dgm:prSet presAssocID="{827049D0-F1C2-4CA7-B483-E2367500CCAE}" presName="Root" presStyleCnt="0">
        <dgm:presLayoutVars>
          <dgm:dir/>
          <dgm:resizeHandles val="exact"/>
        </dgm:presLayoutVars>
      </dgm:prSet>
      <dgm:spPr/>
      <dgm:t>
        <a:bodyPr/>
        <a:lstStyle/>
        <a:p>
          <a:endParaRPr lang="nl-NL"/>
        </a:p>
      </dgm:t>
    </dgm:pt>
    <dgm:pt modelId="{02F84E17-5455-4249-8301-B15056F17F84}" type="pres">
      <dgm:prSet presAssocID="{4B6B569F-F242-4559-9EAF-832250BA8677}" presName="Composite" presStyleCnt="0"/>
      <dgm:spPr/>
    </dgm:pt>
    <dgm:pt modelId="{3BE8D58B-0099-4687-ACC1-53157E86A799}" type="pres">
      <dgm:prSet presAssocID="{4B6B569F-F242-4559-9EAF-832250BA8677}" presName="Picture" presStyleLbl="node1" presStyleIdx="0" presStyleCnt="3"/>
      <dgm:spPr>
        <a:blipFill rotWithShape="1">
          <a:blip xmlns:r="http://schemas.openxmlformats.org/officeDocument/2006/relationships" r:embed="rId1"/>
          <a:srcRect/>
          <a:stretch>
            <a:fillRect l="-3000" r="-3000"/>
          </a:stretch>
        </a:blipFill>
      </dgm:spPr>
      <dgm:extLst>
        <a:ext uri="{E40237B7-FDA0-4F09-8148-C483321AD2D9}">
          <dgm14:cNvPr xmlns:dgm14="http://schemas.microsoft.com/office/drawing/2010/diagram" id="0" name="" descr="Vrienden vieren op een bank"/>
        </a:ext>
      </dgm:extLst>
    </dgm:pt>
    <dgm:pt modelId="{4B500246-3DF4-4285-B8B4-B98CCD9D7244}" type="pres">
      <dgm:prSet presAssocID="{4B6B569F-F242-4559-9EAF-832250BA8677}" presName="Subtitle" presStyleLbl="revTx" presStyleIdx="0" presStyleCnt="6">
        <dgm:presLayoutVars>
          <dgm:chMax val="0"/>
          <dgm:bulletEnabled/>
        </dgm:presLayoutVars>
      </dgm:prSet>
      <dgm:spPr/>
      <dgm:t>
        <a:bodyPr/>
        <a:lstStyle/>
        <a:p>
          <a:endParaRPr lang="nl-NL"/>
        </a:p>
      </dgm:t>
    </dgm:pt>
    <dgm:pt modelId="{C4EA93C3-979E-453A-BE85-79AF140379E3}" type="pres">
      <dgm:prSet presAssocID="{4B6B569F-F242-4559-9EAF-832250BA8677}" presName="Description" presStyleLbl="revTx" presStyleIdx="1" presStyleCnt="6">
        <dgm:presLayoutVars>
          <dgm:bulletEnabled/>
        </dgm:presLayoutVars>
      </dgm:prSet>
      <dgm:spPr/>
      <dgm:t>
        <a:bodyPr/>
        <a:lstStyle/>
        <a:p>
          <a:endParaRPr lang="nl-NL"/>
        </a:p>
      </dgm:t>
    </dgm:pt>
    <dgm:pt modelId="{FFF664C2-EE71-404A-BF8F-651558BA7C20}" type="pres">
      <dgm:prSet presAssocID="{8563A630-CFCB-46BE-A0BC-2EE0EBFC82C0}" presName="sibTrans" presStyleLbl="sibTrans2D1" presStyleIdx="0" presStyleCnt="0"/>
      <dgm:spPr/>
      <dgm:t>
        <a:bodyPr/>
        <a:lstStyle/>
        <a:p>
          <a:endParaRPr lang="nl-NL"/>
        </a:p>
      </dgm:t>
    </dgm:pt>
    <dgm:pt modelId="{3EAE1C4D-A93C-45F7-948F-6FBC8A259D30}" type="pres">
      <dgm:prSet presAssocID="{6E34B72D-B617-4E0F-BC02-3F76766B71EB}" presName="Composite" presStyleCnt="0"/>
      <dgm:spPr/>
    </dgm:pt>
    <dgm:pt modelId="{0C6A9EC0-2F24-4CB3-A054-808D418FC5D0}" type="pres">
      <dgm:prSet presAssocID="{6E34B72D-B617-4E0F-BC02-3F76766B71EB}" presName="Picture" presStyleLbl="node1" presStyleIdx="1" presStyleCnt="3"/>
      <dgm:spPr>
        <a:blipFill rotWithShape="1">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Leden van vrouwelijk hoog schoolvolleyball in kleedkamer"/>
        </a:ext>
      </dgm:extLst>
    </dgm:pt>
    <dgm:pt modelId="{03F2ABA0-15BD-47E8-9EA9-3E65758A0080}" type="pres">
      <dgm:prSet presAssocID="{6E34B72D-B617-4E0F-BC02-3F76766B71EB}" presName="Subtitle" presStyleLbl="revTx" presStyleIdx="2" presStyleCnt="6">
        <dgm:presLayoutVars>
          <dgm:chMax val="0"/>
          <dgm:bulletEnabled/>
        </dgm:presLayoutVars>
      </dgm:prSet>
      <dgm:spPr/>
      <dgm:t>
        <a:bodyPr/>
        <a:lstStyle/>
        <a:p>
          <a:endParaRPr lang="nl-NL"/>
        </a:p>
      </dgm:t>
    </dgm:pt>
    <dgm:pt modelId="{E62BA4A4-75DC-4C1F-98F6-B0D895487155}" type="pres">
      <dgm:prSet presAssocID="{6E34B72D-B617-4E0F-BC02-3F76766B71EB}" presName="Description" presStyleLbl="revTx" presStyleIdx="3" presStyleCnt="6">
        <dgm:presLayoutVars>
          <dgm:bulletEnabled/>
        </dgm:presLayoutVars>
      </dgm:prSet>
      <dgm:spPr/>
      <dgm:t>
        <a:bodyPr/>
        <a:lstStyle/>
        <a:p>
          <a:endParaRPr lang="nl-NL"/>
        </a:p>
      </dgm:t>
    </dgm:pt>
    <dgm:pt modelId="{C22E7B50-8DE0-4D8F-86DC-2B639024F906}" type="pres">
      <dgm:prSet presAssocID="{C084F702-BE2A-47E2-97BB-AA7AB003486E}" presName="sibTrans" presStyleLbl="sibTrans2D1" presStyleIdx="0" presStyleCnt="0"/>
      <dgm:spPr/>
      <dgm:t>
        <a:bodyPr/>
        <a:lstStyle/>
        <a:p>
          <a:endParaRPr lang="nl-NL"/>
        </a:p>
      </dgm:t>
    </dgm:pt>
    <dgm:pt modelId="{4BDF6561-9BF4-4248-A490-DE978EDE3B4B}" type="pres">
      <dgm:prSet presAssocID="{2621DC15-6609-4226-8B41-5A7BC56B4A75}" presName="Composite" presStyleCnt="0"/>
      <dgm:spPr/>
    </dgm:pt>
    <dgm:pt modelId="{B3E2B0DA-B16C-4E2B-9CBB-7357ED8FBF95}" type="pres">
      <dgm:prSet presAssocID="{2621DC15-6609-4226-8B41-5A7BC56B4A75}" presName="Picture" presStyleLbl="node1" presStyleIdx="2" presStyleCnt="3" custLinFactNeighborX="1494" custLinFactNeighborY="547"/>
      <dgm:spPr>
        <a:blipFill rotWithShape="1">
          <a:blip xmlns:r="http://schemas.openxmlformats.org/officeDocument/2006/relationships" r:embed="rId3"/>
          <a:srcRect/>
          <a:stretch>
            <a:fillRect l="-7000" r="-7000"/>
          </a:stretch>
        </a:blipFill>
      </dgm:spPr>
    </dgm:pt>
    <dgm:pt modelId="{87AD40FD-08DD-42C6-BAB4-443B13B7E014}" type="pres">
      <dgm:prSet presAssocID="{2621DC15-6609-4226-8B41-5A7BC56B4A75}" presName="Subtitle" presStyleLbl="revTx" presStyleIdx="4" presStyleCnt="6">
        <dgm:presLayoutVars>
          <dgm:chMax val="0"/>
          <dgm:bulletEnabled/>
        </dgm:presLayoutVars>
      </dgm:prSet>
      <dgm:spPr/>
      <dgm:t>
        <a:bodyPr/>
        <a:lstStyle/>
        <a:p>
          <a:endParaRPr lang="nl-NL"/>
        </a:p>
      </dgm:t>
    </dgm:pt>
    <dgm:pt modelId="{7B96D852-78AB-4829-BD0E-A8A552F97EC6}" type="pres">
      <dgm:prSet presAssocID="{2621DC15-6609-4226-8B41-5A7BC56B4A75}" presName="Description" presStyleLbl="revTx" presStyleIdx="5" presStyleCnt="6">
        <dgm:presLayoutVars>
          <dgm:bulletEnabled/>
        </dgm:presLayoutVars>
      </dgm:prSet>
      <dgm:spPr/>
      <dgm:t>
        <a:bodyPr/>
        <a:lstStyle/>
        <a:p>
          <a:endParaRPr lang="nl-NL"/>
        </a:p>
      </dgm:t>
    </dgm:pt>
  </dgm:ptLst>
  <dgm:cxnLst>
    <dgm:cxn modelId="{3BC380CF-FB30-449B-AF9D-E2BD9032F85B}" srcId="{827049D0-F1C2-4CA7-B483-E2367500CCAE}" destId="{2621DC15-6609-4226-8B41-5A7BC56B4A75}" srcOrd="2" destOrd="0" parTransId="{14A1924F-D698-429C-83AF-8A2EFEFC6FB6}" sibTransId="{06969E71-F9F7-4335-BF0D-87586BBF645D}"/>
    <dgm:cxn modelId="{F2FFF5F6-40C8-4159-B994-73A3530D1731}" srcId="{6E34B72D-B617-4E0F-BC02-3F76766B71EB}" destId="{D51856C1-FAFD-44EC-A08D-24FFE7151843}" srcOrd="0" destOrd="0" parTransId="{662051B8-1085-4A85-881B-6D6D3963E870}" sibTransId="{69CB0FF9-190F-4D5D-9AB8-82E6168F046C}"/>
    <dgm:cxn modelId="{5714BC86-41EC-4852-B7CA-FB4CA6BB8128}" type="presOf" srcId="{4B6B569F-F242-4559-9EAF-832250BA8677}" destId="{4B500246-3DF4-4285-B8B4-B98CCD9D7244}" srcOrd="0" destOrd="0" presId="urn:microsoft.com/office/officeart/2024/3/layout/verticalVisualTextBlock1"/>
    <dgm:cxn modelId="{E7E686FD-E9F3-415E-A6A6-F8CF69A7680B}" type="presOf" srcId="{6E34B72D-B617-4E0F-BC02-3F76766B71EB}" destId="{03F2ABA0-15BD-47E8-9EA9-3E65758A0080}" srcOrd="0" destOrd="0" presId="urn:microsoft.com/office/officeart/2024/3/layout/verticalVisualTextBlock1"/>
    <dgm:cxn modelId="{C215357E-9D27-42E8-B29C-DC9FCF2AAB3B}" type="presOf" srcId="{C084F702-BE2A-47E2-97BB-AA7AB003486E}" destId="{C22E7B50-8DE0-4D8F-86DC-2B639024F906}" srcOrd="0" destOrd="0" presId="urn:microsoft.com/office/officeart/2024/3/layout/verticalVisualTextBlock1"/>
    <dgm:cxn modelId="{47AA18FC-6615-4836-87CF-D6A18405474B}" type="presOf" srcId="{E42D8EA7-13E6-4F5F-8A9B-CBCEE38D65B6}" destId="{C4EA93C3-979E-453A-BE85-79AF140379E3}" srcOrd="0" destOrd="0" presId="urn:microsoft.com/office/officeart/2024/3/layout/verticalVisualTextBlock1"/>
    <dgm:cxn modelId="{A3F04AFA-2875-402D-98F3-26CF381FBA7C}" srcId="{827049D0-F1C2-4CA7-B483-E2367500CCAE}" destId="{6E34B72D-B617-4E0F-BC02-3F76766B71EB}" srcOrd="1" destOrd="0" parTransId="{680501D7-E6E3-4B6F-B927-1989E1067392}" sibTransId="{C084F702-BE2A-47E2-97BB-AA7AB003486E}"/>
    <dgm:cxn modelId="{22F0D9EC-7810-4859-9B69-1F7DFFE2D2B4}" type="presOf" srcId="{827049D0-F1C2-4CA7-B483-E2367500CCAE}" destId="{3AB3F468-7B97-4090-B8F5-61F864D2C00B}" srcOrd="0" destOrd="0" presId="urn:microsoft.com/office/officeart/2024/3/layout/verticalVisualTextBlock1"/>
    <dgm:cxn modelId="{282ED0E3-F55C-495D-819D-BD9B9CC772A1}" type="presOf" srcId="{8C795D32-FD53-411C-B49C-332CFD190465}" destId="{7B96D852-78AB-4829-BD0E-A8A552F97EC6}" srcOrd="0" destOrd="0" presId="urn:microsoft.com/office/officeart/2024/3/layout/verticalVisualTextBlock1"/>
    <dgm:cxn modelId="{4B06DDE5-2D6A-47E9-87C6-BA6BC241CC24}" srcId="{4B6B569F-F242-4559-9EAF-832250BA8677}" destId="{E42D8EA7-13E6-4F5F-8A9B-CBCEE38D65B6}" srcOrd="0" destOrd="0" parTransId="{4583241D-56A9-4648-A129-7C42905A04BB}" sibTransId="{8A7CA694-B1B4-46DA-AC6D-8EB2364387BE}"/>
    <dgm:cxn modelId="{9E215B8B-7BAE-4110-8613-A9B4D8F49FAB}" srcId="{2621DC15-6609-4226-8B41-5A7BC56B4A75}" destId="{8C795D32-FD53-411C-B49C-332CFD190465}" srcOrd="0" destOrd="0" parTransId="{781E6EBF-1CFE-4944-8468-D615C858C9DD}" sibTransId="{55E52BFA-AAB3-4BCF-81B8-2A171A3DF684}"/>
    <dgm:cxn modelId="{AC615113-CA3C-45AF-A433-9FD0AAAE1A32}" srcId="{827049D0-F1C2-4CA7-B483-E2367500CCAE}" destId="{4B6B569F-F242-4559-9EAF-832250BA8677}" srcOrd="0" destOrd="0" parTransId="{A12A3744-1D9B-437B-92B6-319DDF9E1435}" sibTransId="{8563A630-CFCB-46BE-A0BC-2EE0EBFC82C0}"/>
    <dgm:cxn modelId="{F90C29D2-69B2-4C86-985F-492055A3548B}" type="presOf" srcId="{D51856C1-FAFD-44EC-A08D-24FFE7151843}" destId="{E62BA4A4-75DC-4C1F-98F6-B0D895487155}" srcOrd="0" destOrd="0" presId="urn:microsoft.com/office/officeart/2024/3/layout/verticalVisualTextBlock1"/>
    <dgm:cxn modelId="{840ABBDF-CA1B-45B7-8CD7-9DB25E129894}" type="presOf" srcId="{2621DC15-6609-4226-8B41-5A7BC56B4A75}" destId="{87AD40FD-08DD-42C6-BAB4-443B13B7E014}" srcOrd="0" destOrd="0" presId="urn:microsoft.com/office/officeart/2024/3/layout/verticalVisualTextBlock1"/>
    <dgm:cxn modelId="{9008C281-857A-4836-8AE5-A9C3B40545FD}" type="presOf" srcId="{8563A630-CFCB-46BE-A0BC-2EE0EBFC82C0}" destId="{FFF664C2-EE71-404A-BF8F-651558BA7C20}" srcOrd="0" destOrd="0" presId="urn:microsoft.com/office/officeart/2024/3/layout/verticalVisualTextBlock1"/>
    <dgm:cxn modelId="{BCFDC83D-C9DE-45A2-BC08-8E50BCC70AFF}" type="presParOf" srcId="{3AB3F468-7B97-4090-B8F5-61F864D2C00B}" destId="{02F84E17-5455-4249-8301-B15056F17F84}" srcOrd="0" destOrd="0" presId="urn:microsoft.com/office/officeart/2024/3/layout/verticalVisualTextBlock1"/>
    <dgm:cxn modelId="{81457BE0-38E3-4556-A235-A4230F924AC6}" type="presParOf" srcId="{02F84E17-5455-4249-8301-B15056F17F84}" destId="{3BE8D58B-0099-4687-ACC1-53157E86A799}" srcOrd="0" destOrd="0" presId="urn:microsoft.com/office/officeart/2024/3/layout/verticalVisualTextBlock1"/>
    <dgm:cxn modelId="{B4B431C4-5F01-4AF3-8F27-E840702A9422}" type="presParOf" srcId="{02F84E17-5455-4249-8301-B15056F17F84}" destId="{4B500246-3DF4-4285-B8B4-B98CCD9D7244}" srcOrd="1" destOrd="0" presId="urn:microsoft.com/office/officeart/2024/3/layout/verticalVisualTextBlock1"/>
    <dgm:cxn modelId="{737F607D-361F-46AD-9650-A209B419C469}" type="presParOf" srcId="{02F84E17-5455-4249-8301-B15056F17F84}" destId="{C4EA93C3-979E-453A-BE85-79AF140379E3}" srcOrd="2" destOrd="0" presId="urn:microsoft.com/office/officeart/2024/3/layout/verticalVisualTextBlock1"/>
    <dgm:cxn modelId="{D1436BAF-F416-436C-9A08-B8A985C099F1}" type="presParOf" srcId="{3AB3F468-7B97-4090-B8F5-61F864D2C00B}" destId="{FFF664C2-EE71-404A-BF8F-651558BA7C20}" srcOrd="1" destOrd="0" presId="urn:microsoft.com/office/officeart/2024/3/layout/verticalVisualTextBlock1"/>
    <dgm:cxn modelId="{390FE1B8-FDD6-4D92-8B26-0D845C1B7409}" type="presParOf" srcId="{3AB3F468-7B97-4090-B8F5-61F864D2C00B}" destId="{3EAE1C4D-A93C-45F7-948F-6FBC8A259D30}" srcOrd="2" destOrd="0" presId="urn:microsoft.com/office/officeart/2024/3/layout/verticalVisualTextBlock1"/>
    <dgm:cxn modelId="{801894C3-ED5B-4C03-A9A8-D63D5AE26496}" type="presParOf" srcId="{3EAE1C4D-A93C-45F7-948F-6FBC8A259D30}" destId="{0C6A9EC0-2F24-4CB3-A054-808D418FC5D0}" srcOrd="0" destOrd="0" presId="urn:microsoft.com/office/officeart/2024/3/layout/verticalVisualTextBlock1"/>
    <dgm:cxn modelId="{114C6B28-6815-44BD-BBD6-4CEE183A4781}" type="presParOf" srcId="{3EAE1C4D-A93C-45F7-948F-6FBC8A259D30}" destId="{03F2ABA0-15BD-47E8-9EA9-3E65758A0080}" srcOrd="1" destOrd="0" presId="urn:microsoft.com/office/officeart/2024/3/layout/verticalVisualTextBlock1"/>
    <dgm:cxn modelId="{779722C4-EB89-442A-B801-4DB5368D7307}" type="presParOf" srcId="{3EAE1C4D-A93C-45F7-948F-6FBC8A259D30}" destId="{E62BA4A4-75DC-4C1F-98F6-B0D895487155}" srcOrd="2" destOrd="0" presId="urn:microsoft.com/office/officeart/2024/3/layout/verticalVisualTextBlock1"/>
    <dgm:cxn modelId="{A1559150-6B8F-445F-BF87-38E2A8C0291D}" type="presParOf" srcId="{3AB3F468-7B97-4090-B8F5-61F864D2C00B}" destId="{C22E7B50-8DE0-4D8F-86DC-2B639024F906}" srcOrd="3" destOrd="0" presId="urn:microsoft.com/office/officeart/2024/3/layout/verticalVisualTextBlock1"/>
    <dgm:cxn modelId="{1FA7BD31-A4CB-42DA-8D31-E078D3012EB6}" type="presParOf" srcId="{3AB3F468-7B97-4090-B8F5-61F864D2C00B}" destId="{4BDF6561-9BF4-4248-A490-DE978EDE3B4B}" srcOrd="4" destOrd="0" presId="urn:microsoft.com/office/officeart/2024/3/layout/verticalVisualTextBlock1"/>
    <dgm:cxn modelId="{9AC63A50-9BEC-475D-8A4A-4758720D6CBB}" type="presParOf" srcId="{4BDF6561-9BF4-4248-A490-DE978EDE3B4B}" destId="{B3E2B0DA-B16C-4E2B-9CBB-7357ED8FBF95}" srcOrd="0" destOrd="0" presId="urn:microsoft.com/office/officeart/2024/3/layout/verticalVisualTextBlock1"/>
    <dgm:cxn modelId="{D040326D-0184-4E18-8961-4E6513E5359F}" type="presParOf" srcId="{4BDF6561-9BF4-4248-A490-DE978EDE3B4B}" destId="{87AD40FD-08DD-42C6-BAB4-443B13B7E014}" srcOrd="1" destOrd="0" presId="urn:microsoft.com/office/officeart/2024/3/layout/verticalVisualTextBlock1"/>
    <dgm:cxn modelId="{AC835C0A-AA52-4C10-9447-838CA5692E04}" type="presParOf" srcId="{4BDF6561-9BF4-4248-A490-DE978EDE3B4B}" destId="{7B96D852-78AB-4829-BD0E-A8A552F97EC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740219-3DC7-4D68-97CE-4BF468886AC6}"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nl-NL"/>
        </a:p>
      </dgm:t>
    </dgm:pt>
    <dgm:pt modelId="{1ED2BCAF-B631-4192-90DB-9B32F1D068C0}">
      <dgm:prSet/>
      <dgm:spPr/>
      <dgm:t>
        <a:bodyPr/>
        <a:lstStyle/>
        <a:p>
          <a:pPr>
            <a:lnSpc>
              <a:spcPct val="100000"/>
            </a:lnSpc>
            <a:defRPr b="1"/>
          </a:pPr>
          <a:r>
            <a:rPr lang="nl-NL"/>
            <a:t>Whatsapp-community gebruik</a:t>
          </a:r>
        </a:p>
      </dgm:t>
    </dgm:pt>
    <dgm:pt modelId="{AA5434A9-EB04-4399-B73C-D8ACE350DE40}" type="parTrans" cxnId="{4E308347-8966-46EF-93B7-E999E24389D6}">
      <dgm:prSet/>
      <dgm:spPr/>
      <dgm:t>
        <a:bodyPr/>
        <a:lstStyle/>
        <a:p>
          <a:endParaRPr lang="nl-NL"/>
        </a:p>
      </dgm:t>
    </dgm:pt>
    <dgm:pt modelId="{695A8FB5-39BE-40D1-A41F-B5C06F87D203}" type="sibTrans" cxnId="{4E308347-8966-46EF-93B7-E999E24389D6}">
      <dgm:prSet/>
      <dgm:spPr/>
      <dgm:t>
        <a:bodyPr/>
        <a:lstStyle/>
        <a:p>
          <a:pPr>
            <a:lnSpc>
              <a:spcPct val="100000"/>
            </a:lnSpc>
            <a:defRPr b="1"/>
          </a:pPr>
          <a:endParaRPr lang="nl-NL"/>
        </a:p>
      </dgm:t>
    </dgm:pt>
    <dgm:pt modelId="{F856BFDE-82FC-49F8-9974-A78F70482587}">
      <dgm:prSet/>
      <dgm:spPr/>
      <dgm:t>
        <a:bodyPr/>
        <a:lstStyle/>
        <a:p>
          <a:pPr>
            <a:lnSpc>
              <a:spcPct val="100000"/>
            </a:lnSpc>
          </a:pPr>
          <a:r>
            <a:rPr lang="nl-NL"/>
            <a:t>Een Whatsapp-community maakt het eenvoudiger om belangrijke berichten te delen en direct contact te houden met leden en ouders.</a:t>
          </a:r>
        </a:p>
      </dgm:t>
    </dgm:pt>
    <dgm:pt modelId="{E28711B5-FD29-453D-8C29-877DDEB27095}" type="parTrans" cxnId="{A5269F94-AC4A-4DBB-88ED-B6CCEAD5783F}">
      <dgm:prSet/>
      <dgm:spPr/>
      <dgm:t>
        <a:bodyPr/>
        <a:lstStyle/>
        <a:p>
          <a:endParaRPr lang="nl-NL"/>
        </a:p>
      </dgm:t>
    </dgm:pt>
    <dgm:pt modelId="{33956D90-1D2F-4E4B-9DC1-513B49F26756}" type="sibTrans" cxnId="{A5269F94-AC4A-4DBB-88ED-B6CCEAD5783F}">
      <dgm:prSet/>
      <dgm:spPr/>
      <dgm:t>
        <a:bodyPr/>
        <a:lstStyle/>
        <a:p>
          <a:endParaRPr lang="nl-NL"/>
        </a:p>
      </dgm:t>
    </dgm:pt>
    <dgm:pt modelId="{C780C634-6652-4EF3-9266-95A769D0463E}">
      <dgm:prSet/>
      <dgm:spPr/>
      <dgm:t>
        <a:bodyPr/>
        <a:lstStyle/>
        <a:p>
          <a:pPr>
            <a:lnSpc>
              <a:spcPct val="100000"/>
            </a:lnSpc>
            <a:defRPr b="1"/>
          </a:pPr>
          <a:r>
            <a:rPr lang="nl-NL"/>
            <a:t>Handbal.nl-app integratie</a:t>
          </a:r>
        </a:p>
      </dgm:t>
    </dgm:pt>
    <dgm:pt modelId="{104FF0CD-83B0-4824-93A9-874B0B3F0949}" type="parTrans" cxnId="{5C82248C-FAF6-4504-A3C3-29AAEA77FCA8}">
      <dgm:prSet/>
      <dgm:spPr/>
      <dgm:t>
        <a:bodyPr/>
        <a:lstStyle/>
        <a:p>
          <a:endParaRPr lang="nl-NL"/>
        </a:p>
      </dgm:t>
    </dgm:pt>
    <dgm:pt modelId="{831AEB11-43CD-4C2F-81EE-F0D5C965D4BF}" type="sibTrans" cxnId="{5C82248C-FAF6-4504-A3C3-29AAEA77FCA8}">
      <dgm:prSet/>
      <dgm:spPr/>
      <dgm:t>
        <a:bodyPr/>
        <a:lstStyle/>
        <a:p>
          <a:pPr>
            <a:lnSpc>
              <a:spcPct val="100000"/>
            </a:lnSpc>
            <a:defRPr b="1"/>
          </a:pPr>
          <a:endParaRPr lang="nl-NL"/>
        </a:p>
      </dgm:t>
    </dgm:pt>
    <dgm:pt modelId="{C5F471AB-07E6-47CA-BCBA-E2FCDBC3EE0F}">
      <dgm:prSet/>
      <dgm:spPr/>
      <dgm:t>
        <a:bodyPr/>
        <a:lstStyle/>
        <a:p>
          <a:pPr>
            <a:lnSpc>
              <a:spcPct val="100000"/>
            </a:lnSpc>
          </a:pPr>
          <a:r>
            <a:rPr lang="nl-NL"/>
            <a:t>De Handbal.nl-app, gekoppeld aan Sportlink, houdt wedstrijd- en teamgegevens altijd up-to-date en toegankelijk voor iedereen.</a:t>
          </a:r>
        </a:p>
      </dgm:t>
    </dgm:pt>
    <dgm:pt modelId="{EA2DEE95-FF9B-4299-AB5C-90EF26CFA831}" type="parTrans" cxnId="{5944BD78-28AA-4570-A948-87E1EBC3F456}">
      <dgm:prSet/>
      <dgm:spPr/>
      <dgm:t>
        <a:bodyPr/>
        <a:lstStyle/>
        <a:p>
          <a:endParaRPr lang="nl-NL"/>
        </a:p>
      </dgm:t>
    </dgm:pt>
    <dgm:pt modelId="{8B272DB3-6EFF-4EDA-BF06-09ED5AFF2F86}" type="sibTrans" cxnId="{5944BD78-28AA-4570-A948-87E1EBC3F456}">
      <dgm:prSet/>
      <dgm:spPr/>
      <dgm:t>
        <a:bodyPr/>
        <a:lstStyle/>
        <a:p>
          <a:endParaRPr lang="nl-NL"/>
        </a:p>
      </dgm:t>
    </dgm:pt>
    <dgm:pt modelId="{547FD03C-CDD9-425F-9FCC-FC4D1E24A15A}">
      <dgm:prSet/>
      <dgm:spPr/>
      <dgm:t>
        <a:bodyPr/>
        <a:lstStyle/>
        <a:p>
          <a:pPr>
            <a:lnSpc>
              <a:spcPct val="100000"/>
            </a:lnSpc>
            <a:defRPr b="1"/>
          </a:pPr>
          <a:r>
            <a:rPr lang="nl-NL"/>
            <a:t>Website gekoppeld aan Sportlink</a:t>
          </a:r>
        </a:p>
      </dgm:t>
    </dgm:pt>
    <dgm:pt modelId="{DEDE5CDF-99FA-400F-AAB8-D09E81AF1248}" type="parTrans" cxnId="{F891425E-5421-4C40-8EB0-5A1E36CBA03C}">
      <dgm:prSet/>
      <dgm:spPr/>
      <dgm:t>
        <a:bodyPr/>
        <a:lstStyle/>
        <a:p>
          <a:endParaRPr lang="nl-NL"/>
        </a:p>
      </dgm:t>
    </dgm:pt>
    <dgm:pt modelId="{51F3A16D-919B-40AC-9D21-A8D1CE1B8E31}" type="sibTrans" cxnId="{F891425E-5421-4C40-8EB0-5A1E36CBA03C}">
      <dgm:prSet/>
      <dgm:spPr/>
      <dgm:t>
        <a:bodyPr/>
        <a:lstStyle/>
        <a:p>
          <a:endParaRPr lang="nl-NL"/>
        </a:p>
      </dgm:t>
    </dgm:pt>
    <dgm:pt modelId="{522D6449-5543-4918-AEF9-260EBAF7DA53}">
      <dgm:prSet/>
      <dgm:spPr/>
      <dgm:t>
        <a:bodyPr/>
        <a:lstStyle/>
        <a:p>
          <a:pPr>
            <a:lnSpc>
              <a:spcPct val="100000"/>
            </a:lnSpc>
          </a:pPr>
          <a:r>
            <a:rPr lang="nl-NL"/>
            <a:t>De website is direct verbonden met Sportlink, waardoor overal dezelfde actuele informatie beschikbaar is voor consistente communicatie.</a:t>
          </a:r>
        </a:p>
      </dgm:t>
    </dgm:pt>
    <dgm:pt modelId="{3AF2D06C-026F-43AA-BBEE-B0C1D4062BB0}" type="parTrans" cxnId="{105B7FA3-678C-40A7-878A-FBBF5495756B}">
      <dgm:prSet/>
      <dgm:spPr/>
      <dgm:t>
        <a:bodyPr/>
        <a:lstStyle/>
        <a:p>
          <a:endParaRPr lang="nl-NL"/>
        </a:p>
      </dgm:t>
    </dgm:pt>
    <dgm:pt modelId="{D7919A97-D40B-4B19-A33D-DC73BEC95CFD}" type="sibTrans" cxnId="{105B7FA3-678C-40A7-878A-FBBF5495756B}">
      <dgm:prSet/>
      <dgm:spPr/>
      <dgm:t>
        <a:bodyPr/>
        <a:lstStyle/>
        <a:p>
          <a:endParaRPr lang="nl-NL"/>
        </a:p>
      </dgm:t>
    </dgm:pt>
    <dgm:pt modelId="{0BF4EF38-12DA-4949-8712-A1C56160B832}" type="pres">
      <dgm:prSet presAssocID="{FE740219-3DC7-4D68-97CE-4BF468886AC6}" presName="Root" presStyleCnt="0">
        <dgm:presLayoutVars>
          <dgm:dir/>
          <dgm:resizeHandles val="exact"/>
        </dgm:presLayoutVars>
      </dgm:prSet>
      <dgm:spPr/>
      <dgm:t>
        <a:bodyPr/>
        <a:lstStyle/>
        <a:p>
          <a:endParaRPr lang="nl-NL"/>
        </a:p>
      </dgm:t>
    </dgm:pt>
    <dgm:pt modelId="{4E20D403-C847-41CB-BFF0-741288D69751}" type="pres">
      <dgm:prSet presAssocID="{1ED2BCAF-B631-4192-90DB-9B32F1D068C0}" presName="Composite" presStyleCnt="0"/>
      <dgm:spPr/>
    </dgm:pt>
    <dgm:pt modelId="{35789E2E-5434-456D-8AAE-E2A4D7E8C367}" type="pres">
      <dgm:prSet presAssocID="{1ED2BCAF-B631-4192-90DB-9B32F1D068C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33251" b="2"/>
          <a:stretch/>
        </a:blipFill>
      </dgm:spPr>
      <dgm:extLst>
        <a:ext uri="{E40237B7-FDA0-4F09-8148-C483321AD2D9}">
          <dgm14:cNvPr xmlns:dgm14="http://schemas.microsoft.com/office/drawing/2010/diagram" id="0" name="" descr="Close-up van de hand met een smartphone met een leeg tekstscherm tegen wolkenkrabbers."/>
        </a:ext>
      </dgm:extLst>
    </dgm:pt>
    <dgm:pt modelId="{E93AD89B-A5AC-47E1-8122-BFD9B7E650DB}" type="pres">
      <dgm:prSet presAssocID="{1ED2BCAF-B631-4192-90DB-9B32F1D068C0}" presName="Subtitle" presStyleLbl="revTx" presStyleIdx="0" presStyleCnt="6">
        <dgm:presLayoutVars>
          <dgm:chMax val="0"/>
          <dgm:bulletEnabled/>
        </dgm:presLayoutVars>
      </dgm:prSet>
      <dgm:spPr/>
      <dgm:t>
        <a:bodyPr/>
        <a:lstStyle/>
        <a:p>
          <a:endParaRPr lang="nl-NL"/>
        </a:p>
      </dgm:t>
    </dgm:pt>
    <dgm:pt modelId="{2D5552D2-EAAA-4A5D-82F8-7155DEF28E9A}" type="pres">
      <dgm:prSet presAssocID="{1ED2BCAF-B631-4192-90DB-9B32F1D068C0}" presName="Description" presStyleLbl="revTx" presStyleIdx="1" presStyleCnt="6">
        <dgm:presLayoutVars>
          <dgm:bulletEnabled/>
        </dgm:presLayoutVars>
      </dgm:prSet>
      <dgm:spPr/>
      <dgm:t>
        <a:bodyPr/>
        <a:lstStyle/>
        <a:p>
          <a:endParaRPr lang="nl-NL"/>
        </a:p>
      </dgm:t>
    </dgm:pt>
    <dgm:pt modelId="{0BF00312-CE4D-4F6E-A87D-EE21946F49C4}" type="pres">
      <dgm:prSet presAssocID="{695A8FB5-39BE-40D1-A41F-B5C06F87D203}" presName="sibTrans" presStyleLbl="sibTrans2D1" presStyleIdx="0" presStyleCnt="0"/>
      <dgm:spPr/>
      <dgm:t>
        <a:bodyPr/>
        <a:lstStyle/>
        <a:p>
          <a:endParaRPr lang="nl-NL"/>
        </a:p>
      </dgm:t>
    </dgm:pt>
    <dgm:pt modelId="{1D95C4EB-58E0-4F4A-A3EA-F1127851A3B3}" type="pres">
      <dgm:prSet presAssocID="{C780C634-6652-4EF3-9266-95A769D0463E}" presName="Composite" presStyleCnt="0"/>
      <dgm:spPr/>
    </dgm:pt>
    <dgm:pt modelId="{F861302D-CB55-4A3A-A032-7DBD041BC246}" type="pres">
      <dgm:prSet presAssocID="{C780C634-6652-4EF3-9266-95A769D0463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7863" r="5388" b="2"/>
          <a:stretch/>
        </a:blipFill>
      </dgm:spPr>
      <dgm:extLst>
        <a:ext uri="{E40237B7-FDA0-4F09-8148-C483321AD2D9}">
          <dgm14:cNvPr xmlns:dgm14="http://schemas.microsoft.com/office/drawing/2010/diagram" id="0" name="" descr="Een smartphone met een reisgids-app/website voor de stad Osaka - Japan, een scène van het plannen van een vakantie. Ook op tafel staat een agenda/planner en mok."/>
        </a:ext>
      </dgm:extLst>
    </dgm:pt>
    <dgm:pt modelId="{A1393F7F-DBA5-427F-A4A1-CEE5E2036C05}" type="pres">
      <dgm:prSet presAssocID="{C780C634-6652-4EF3-9266-95A769D0463E}" presName="Subtitle" presStyleLbl="revTx" presStyleIdx="2" presStyleCnt="6">
        <dgm:presLayoutVars>
          <dgm:chMax val="0"/>
          <dgm:bulletEnabled/>
        </dgm:presLayoutVars>
      </dgm:prSet>
      <dgm:spPr/>
      <dgm:t>
        <a:bodyPr/>
        <a:lstStyle/>
        <a:p>
          <a:endParaRPr lang="nl-NL"/>
        </a:p>
      </dgm:t>
    </dgm:pt>
    <dgm:pt modelId="{20C4A14E-765B-4769-92F7-F7C6DA68064C}" type="pres">
      <dgm:prSet presAssocID="{C780C634-6652-4EF3-9266-95A769D0463E}" presName="Description" presStyleLbl="revTx" presStyleIdx="3" presStyleCnt="6">
        <dgm:presLayoutVars>
          <dgm:bulletEnabled/>
        </dgm:presLayoutVars>
      </dgm:prSet>
      <dgm:spPr/>
      <dgm:t>
        <a:bodyPr/>
        <a:lstStyle/>
        <a:p>
          <a:endParaRPr lang="nl-NL"/>
        </a:p>
      </dgm:t>
    </dgm:pt>
    <dgm:pt modelId="{C75A12AF-5A0D-403B-8975-DE755DC320B8}" type="pres">
      <dgm:prSet presAssocID="{831AEB11-43CD-4C2F-81EE-F0D5C965D4BF}" presName="sibTrans" presStyleLbl="sibTrans2D1" presStyleIdx="0" presStyleCnt="0"/>
      <dgm:spPr/>
      <dgm:t>
        <a:bodyPr/>
        <a:lstStyle/>
        <a:p>
          <a:endParaRPr lang="nl-NL"/>
        </a:p>
      </dgm:t>
    </dgm:pt>
    <dgm:pt modelId="{17FF2F64-B8FB-4EC5-920D-A33CDDBC5825}" type="pres">
      <dgm:prSet presAssocID="{547FD03C-CDD9-425F-9FCC-FC4D1E24A15A}" presName="Composite" presStyleCnt="0"/>
      <dgm:spPr/>
    </dgm:pt>
    <dgm:pt modelId="{64E0A3B4-FB34-4FFD-B17A-3DCB52CFCAD8}" type="pres">
      <dgm:prSet presAssocID="{547FD03C-CDD9-425F-9FCC-FC4D1E24A15A}"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2384" r="20867" b="2"/>
          <a:stretch/>
        </a:blipFill>
      </dgm:spPr>
      <dgm:extLst>
        <a:ext uri="{E40237B7-FDA0-4F09-8148-C483321AD2D9}">
          <dgm14:cNvPr xmlns:dgm14="http://schemas.microsoft.com/office/drawing/2010/diagram" id="0" name="" descr="Terwijl ze op kantoor of in een coffeeshop werkt, gebruikt een onherkenbare vrouw een laptop om online te stemmen."/>
        </a:ext>
      </dgm:extLst>
    </dgm:pt>
    <dgm:pt modelId="{6C6705BC-C1BF-48EE-A806-E243E0D56A51}" type="pres">
      <dgm:prSet presAssocID="{547FD03C-CDD9-425F-9FCC-FC4D1E24A15A}" presName="Subtitle" presStyleLbl="revTx" presStyleIdx="4" presStyleCnt="6">
        <dgm:presLayoutVars>
          <dgm:chMax val="0"/>
          <dgm:bulletEnabled/>
        </dgm:presLayoutVars>
      </dgm:prSet>
      <dgm:spPr/>
      <dgm:t>
        <a:bodyPr/>
        <a:lstStyle/>
        <a:p>
          <a:endParaRPr lang="nl-NL"/>
        </a:p>
      </dgm:t>
    </dgm:pt>
    <dgm:pt modelId="{810A650D-C5C3-4772-98AF-4152E09EC520}" type="pres">
      <dgm:prSet presAssocID="{547FD03C-CDD9-425F-9FCC-FC4D1E24A15A}" presName="Description" presStyleLbl="revTx" presStyleIdx="5" presStyleCnt="6">
        <dgm:presLayoutVars>
          <dgm:bulletEnabled/>
        </dgm:presLayoutVars>
      </dgm:prSet>
      <dgm:spPr/>
      <dgm:t>
        <a:bodyPr/>
        <a:lstStyle/>
        <a:p>
          <a:endParaRPr lang="nl-NL"/>
        </a:p>
      </dgm:t>
    </dgm:pt>
  </dgm:ptLst>
  <dgm:cxnLst>
    <dgm:cxn modelId="{1322EE42-5280-4E5F-ABFE-18539188F4C1}" type="presOf" srcId="{C5F471AB-07E6-47CA-BCBA-E2FCDBC3EE0F}" destId="{20C4A14E-765B-4769-92F7-F7C6DA68064C}" srcOrd="0" destOrd="0" presId="urn:microsoft.com/office/officeart/2024/3/layout/verticalVisualTextBlock1"/>
    <dgm:cxn modelId="{C54A5933-B407-478D-8879-D02602CF9967}" type="presOf" srcId="{547FD03C-CDD9-425F-9FCC-FC4D1E24A15A}" destId="{6C6705BC-C1BF-48EE-A806-E243E0D56A51}" srcOrd="0" destOrd="0" presId="urn:microsoft.com/office/officeart/2024/3/layout/verticalVisualTextBlock1"/>
    <dgm:cxn modelId="{105B7FA3-678C-40A7-878A-FBBF5495756B}" srcId="{547FD03C-CDD9-425F-9FCC-FC4D1E24A15A}" destId="{522D6449-5543-4918-AEF9-260EBAF7DA53}" srcOrd="0" destOrd="0" parTransId="{3AF2D06C-026F-43AA-BBEE-B0C1D4062BB0}" sibTransId="{D7919A97-D40B-4B19-A33D-DC73BEC95CFD}"/>
    <dgm:cxn modelId="{9E9B061F-5A97-4070-AC2A-B7CC10830E31}" type="presOf" srcId="{695A8FB5-39BE-40D1-A41F-B5C06F87D203}" destId="{0BF00312-CE4D-4F6E-A87D-EE21946F49C4}" srcOrd="0" destOrd="0" presId="urn:microsoft.com/office/officeart/2024/3/layout/verticalVisualTextBlock1"/>
    <dgm:cxn modelId="{F891425E-5421-4C40-8EB0-5A1E36CBA03C}" srcId="{FE740219-3DC7-4D68-97CE-4BF468886AC6}" destId="{547FD03C-CDD9-425F-9FCC-FC4D1E24A15A}" srcOrd="2" destOrd="0" parTransId="{DEDE5CDF-99FA-400F-AAB8-D09E81AF1248}" sibTransId="{51F3A16D-919B-40AC-9D21-A8D1CE1B8E31}"/>
    <dgm:cxn modelId="{4E308347-8966-46EF-93B7-E999E24389D6}" srcId="{FE740219-3DC7-4D68-97CE-4BF468886AC6}" destId="{1ED2BCAF-B631-4192-90DB-9B32F1D068C0}" srcOrd="0" destOrd="0" parTransId="{AA5434A9-EB04-4399-B73C-D8ACE350DE40}" sibTransId="{695A8FB5-39BE-40D1-A41F-B5C06F87D203}"/>
    <dgm:cxn modelId="{52E6FB02-8C2B-48CC-8B5B-47570B98F8FC}" type="presOf" srcId="{FE740219-3DC7-4D68-97CE-4BF468886AC6}" destId="{0BF4EF38-12DA-4949-8712-A1C56160B832}" srcOrd="0" destOrd="0" presId="urn:microsoft.com/office/officeart/2024/3/layout/verticalVisualTextBlock1"/>
    <dgm:cxn modelId="{5C82248C-FAF6-4504-A3C3-29AAEA77FCA8}" srcId="{FE740219-3DC7-4D68-97CE-4BF468886AC6}" destId="{C780C634-6652-4EF3-9266-95A769D0463E}" srcOrd="1" destOrd="0" parTransId="{104FF0CD-83B0-4824-93A9-874B0B3F0949}" sibTransId="{831AEB11-43CD-4C2F-81EE-F0D5C965D4BF}"/>
    <dgm:cxn modelId="{FB7F34D2-D69E-4497-8192-CE3947B3D7AE}" type="presOf" srcId="{831AEB11-43CD-4C2F-81EE-F0D5C965D4BF}" destId="{C75A12AF-5A0D-403B-8975-DE755DC320B8}" srcOrd="0" destOrd="0" presId="urn:microsoft.com/office/officeart/2024/3/layout/verticalVisualTextBlock1"/>
    <dgm:cxn modelId="{4C3EE84C-4E37-4A30-B6FE-1827071DC1BD}" type="presOf" srcId="{1ED2BCAF-B631-4192-90DB-9B32F1D068C0}" destId="{E93AD89B-A5AC-47E1-8122-BFD9B7E650DB}" srcOrd="0" destOrd="0" presId="urn:microsoft.com/office/officeart/2024/3/layout/verticalVisualTextBlock1"/>
    <dgm:cxn modelId="{9684E8B0-0F3F-4FD2-8DC1-A22B29DF8A2E}" type="presOf" srcId="{C780C634-6652-4EF3-9266-95A769D0463E}" destId="{A1393F7F-DBA5-427F-A4A1-CEE5E2036C05}" srcOrd="0" destOrd="0" presId="urn:microsoft.com/office/officeart/2024/3/layout/verticalVisualTextBlock1"/>
    <dgm:cxn modelId="{2D6E74B7-B100-4DD1-85C6-0F8897D8FAE5}" type="presOf" srcId="{522D6449-5543-4918-AEF9-260EBAF7DA53}" destId="{810A650D-C5C3-4772-98AF-4152E09EC520}" srcOrd="0" destOrd="0" presId="urn:microsoft.com/office/officeart/2024/3/layout/verticalVisualTextBlock1"/>
    <dgm:cxn modelId="{5944BD78-28AA-4570-A948-87E1EBC3F456}" srcId="{C780C634-6652-4EF3-9266-95A769D0463E}" destId="{C5F471AB-07E6-47CA-BCBA-E2FCDBC3EE0F}" srcOrd="0" destOrd="0" parTransId="{EA2DEE95-FF9B-4299-AB5C-90EF26CFA831}" sibTransId="{8B272DB3-6EFF-4EDA-BF06-09ED5AFF2F86}"/>
    <dgm:cxn modelId="{D3C1A92A-5273-4FCD-B62B-714533F87E01}" type="presOf" srcId="{F856BFDE-82FC-49F8-9974-A78F70482587}" destId="{2D5552D2-EAAA-4A5D-82F8-7155DEF28E9A}" srcOrd="0" destOrd="0" presId="urn:microsoft.com/office/officeart/2024/3/layout/verticalVisualTextBlock1"/>
    <dgm:cxn modelId="{A5269F94-AC4A-4DBB-88ED-B6CCEAD5783F}" srcId="{1ED2BCAF-B631-4192-90DB-9B32F1D068C0}" destId="{F856BFDE-82FC-49F8-9974-A78F70482587}" srcOrd="0" destOrd="0" parTransId="{E28711B5-FD29-453D-8C29-877DDEB27095}" sibTransId="{33956D90-1D2F-4E4B-9DC1-513B49F26756}"/>
    <dgm:cxn modelId="{A9072EBE-AEAA-4D67-81BD-768B7F18D15F}" type="presParOf" srcId="{0BF4EF38-12DA-4949-8712-A1C56160B832}" destId="{4E20D403-C847-41CB-BFF0-741288D69751}" srcOrd="0" destOrd="0" presId="urn:microsoft.com/office/officeart/2024/3/layout/verticalVisualTextBlock1"/>
    <dgm:cxn modelId="{955517BC-7449-4538-A987-4970A3B8FEAB}" type="presParOf" srcId="{4E20D403-C847-41CB-BFF0-741288D69751}" destId="{35789E2E-5434-456D-8AAE-E2A4D7E8C367}" srcOrd="0" destOrd="0" presId="urn:microsoft.com/office/officeart/2024/3/layout/verticalVisualTextBlock1"/>
    <dgm:cxn modelId="{B5432939-96C6-4E1C-B2D3-7910434D04AF}" type="presParOf" srcId="{4E20D403-C847-41CB-BFF0-741288D69751}" destId="{E93AD89B-A5AC-47E1-8122-BFD9B7E650DB}" srcOrd="1" destOrd="0" presId="urn:microsoft.com/office/officeart/2024/3/layout/verticalVisualTextBlock1"/>
    <dgm:cxn modelId="{1018823B-2C5C-4901-8616-F47C15AFF6B8}" type="presParOf" srcId="{4E20D403-C847-41CB-BFF0-741288D69751}" destId="{2D5552D2-EAAA-4A5D-82F8-7155DEF28E9A}" srcOrd="2" destOrd="0" presId="urn:microsoft.com/office/officeart/2024/3/layout/verticalVisualTextBlock1"/>
    <dgm:cxn modelId="{FEBF44AF-6D46-4D4C-8867-ACF090FB374E}" type="presParOf" srcId="{0BF4EF38-12DA-4949-8712-A1C56160B832}" destId="{0BF00312-CE4D-4F6E-A87D-EE21946F49C4}" srcOrd="1" destOrd="0" presId="urn:microsoft.com/office/officeart/2024/3/layout/verticalVisualTextBlock1"/>
    <dgm:cxn modelId="{92F47140-CDAC-420B-A489-F9DDF7132C0A}" type="presParOf" srcId="{0BF4EF38-12DA-4949-8712-A1C56160B832}" destId="{1D95C4EB-58E0-4F4A-A3EA-F1127851A3B3}" srcOrd="2" destOrd="0" presId="urn:microsoft.com/office/officeart/2024/3/layout/verticalVisualTextBlock1"/>
    <dgm:cxn modelId="{B1005402-D2EA-4BB9-A00B-83915F33CFA6}" type="presParOf" srcId="{1D95C4EB-58E0-4F4A-A3EA-F1127851A3B3}" destId="{F861302D-CB55-4A3A-A032-7DBD041BC246}" srcOrd="0" destOrd="0" presId="urn:microsoft.com/office/officeart/2024/3/layout/verticalVisualTextBlock1"/>
    <dgm:cxn modelId="{AB8CE19D-DB9A-4481-91EB-DCE0AC1C037D}" type="presParOf" srcId="{1D95C4EB-58E0-4F4A-A3EA-F1127851A3B3}" destId="{A1393F7F-DBA5-427F-A4A1-CEE5E2036C05}" srcOrd="1" destOrd="0" presId="urn:microsoft.com/office/officeart/2024/3/layout/verticalVisualTextBlock1"/>
    <dgm:cxn modelId="{6A8F2DA1-D9D4-425A-A5F3-837DAB3C9896}" type="presParOf" srcId="{1D95C4EB-58E0-4F4A-A3EA-F1127851A3B3}" destId="{20C4A14E-765B-4769-92F7-F7C6DA68064C}" srcOrd="2" destOrd="0" presId="urn:microsoft.com/office/officeart/2024/3/layout/verticalVisualTextBlock1"/>
    <dgm:cxn modelId="{A2AA7CD9-8438-4FED-831E-9991FB99EEF4}" type="presParOf" srcId="{0BF4EF38-12DA-4949-8712-A1C56160B832}" destId="{C75A12AF-5A0D-403B-8975-DE755DC320B8}" srcOrd="3" destOrd="0" presId="urn:microsoft.com/office/officeart/2024/3/layout/verticalVisualTextBlock1"/>
    <dgm:cxn modelId="{D762A557-D1DB-4635-B29F-2F1C374699B0}" type="presParOf" srcId="{0BF4EF38-12DA-4949-8712-A1C56160B832}" destId="{17FF2F64-B8FB-4EC5-920D-A33CDDBC5825}" srcOrd="4" destOrd="0" presId="urn:microsoft.com/office/officeart/2024/3/layout/verticalVisualTextBlock1"/>
    <dgm:cxn modelId="{1D3C07E7-E2C4-402B-9332-7B2837E09945}" type="presParOf" srcId="{17FF2F64-B8FB-4EC5-920D-A33CDDBC5825}" destId="{64E0A3B4-FB34-4FFD-B17A-3DCB52CFCAD8}" srcOrd="0" destOrd="0" presId="urn:microsoft.com/office/officeart/2024/3/layout/verticalVisualTextBlock1"/>
    <dgm:cxn modelId="{A98E5D7C-E807-40CE-A01E-0ABD08E48E8E}" type="presParOf" srcId="{17FF2F64-B8FB-4EC5-920D-A33CDDBC5825}" destId="{6C6705BC-C1BF-48EE-A806-E243E0D56A51}" srcOrd="1" destOrd="0" presId="urn:microsoft.com/office/officeart/2024/3/layout/verticalVisualTextBlock1"/>
    <dgm:cxn modelId="{A1CC11B0-4E68-4DFA-8C30-CC2125E1AB38}" type="presParOf" srcId="{17FF2F64-B8FB-4EC5-920D-A33CDDBC5825}" destId="{810A650D-C5C3-4772-98AF-4152E09EC52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B79FF-EDCE-4D60-B39C-70ABD33B3A01}" type="datetimeFigureOut">
              <a:rPr lang="nl-NL" smtClean="0"/>
              <a:t>11-9-2025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28DB4-8C87-4112-B039-DCF447D29EF3}" type="slidenum">
              <a:rPr lang="nl-NL" smtClean="0"/>
              <a:t>‹#›</a:t>
            </a:fld>
            <a:endParaRPr lang="nl-NL"/>
          </a:p>
        </p:txBody>
      </p:sp>
    </p:spTree>
    <p:extLst>
      <p:ext uri="{BB962C8B-B14F-4D97-AF65-F5344CB8AC3E}">
        <p14:creationId xmlns:p14="http://schemas.microsoft.com/office/powerpoint/2010/main" val="405588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Door AI gegenereerde inhoud is mogelijk onjuist.
---
Welkom bij de seizoensopening van SV Rijnstreek voor het seizoen 2025-2026. Vandaag bespreken we de toekomstvisie, communicatie, teamsamenstelling en vrijwilligersrollen om samen onze vereniging sterker te maken.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a:t>
            </a:fld>
            <a:endParaRPr lang="nl-NL"/>
          </a:p>
        </p:txBody>
      </p:sp>
    </p:spTree>
    <p:extLst>
      <p:ext uri="{BB962C8B-B14F-4D97-AF65-F5344CB8AC3E}">
        <p14:creationId xmlns:p14="http://schemas.microsoft.com/office/powerpoint/2010/main" val="236091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Cultuur van gedeelde taken en betrokkenheid, Teamstructuur en verdeling van rollen binnen teams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10</a:t>
            </a:fld>
            <a:endParaRPr lang="nl-NL"/>
          </a:p>
        </p:txBody>
      </p:sp>
    </p:spTree>
    <p:extLst>
      <p:ext uri="{BB962C8B-B14F-4D97-AF65-F5344CB8AC3E}">
        <p14:creationId xmlns:p14="http://schemas.microsoft.com/office/powerpoint/2010/main" val="224372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De vereniging wil af van de situatie waarin een klein groepje mensen verantwoordelijk is voor een groot aantal taken. In plaats daarvan streven we naar een cultuur waarin veel mensen elk een kleine, duidelijke rol vervullen. Door taken op te splitsen en gericht nieuwe vrijwilligers te betrekken, ontstaat er een betere balans en wordt het vrijwilligerswerk behapbaarder en aantrekkelijker. Zo vergroten we draagvlak en betrokkenheid binnen de club.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11</a:t>
            </a:fld>
            <a:endParaRPr lang="nl-NL"/>
          </a:p>
        </p:txBody>
      </p:sp>
    </p:spTree>
    <p:extLst>
      <p:ext uri="{BB962C8B-B14F-4D97-AF65-F5344CB8AC3E}">
        <p14:creationId xmlns:p14="http://schemas.microsoft.com/office/powerpoint/2010/main" val="243388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Daarbij gaan we binnen de teams meer organiseren: er wordt gewerkt aan een duidelijke teamstructuur, waarbij verschillende rollen binnen elk team worden benoemd en verdeeld. Dit zorgt voor overzicht, heldere verantwoordelijkheden en meer betrokkenheid van alle teamleden. Door samen te werken in vaste rollen wordt niet alleen de organisatiekracht vergroot, maar ook het plezier en de binding binnen de teams versterkt.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12</a:t>
            </a:fld>
            <a:endParaRPr lang="nl-NL"/>
          </a:p>
        </p:txBody>
      </p:sp>
    </p:spTree>
    <p:extLst>
      <p:ext uri="{BB962C8B-B14F-4D97-AF65-F5344CB8AC3E}">
        <p14:creationId xmlns:p14="http://schemas.microsoft.com/office/powerpoint/2010/main" val="119775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Uitbreiding van teams en actieve werving, Verbeteren van teamindeling en transparantie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13</a:t>
            </a:fld>
            <a:endParaRPr lang="nl-NL"/>
          </a:p>
        </p:txBody>
      </p:sp>
    </p:spTree>
    <p:extLst>
      <p:ext uri="{BB962C8B-B14F-4D97-AF65-F5344CB8AC3E}">
        <p14:creationId xmlns:p14="http://schemas.microsoft.com/office/powerpoint/2010/main" val="1487252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Een belangrijk speerpunt is de groei van onze teams. Momenteel hebben sommige teams slechts zeven spelers, wat de sportieve mogelijkheden beperkt. Het komend jaar richten we ons op het versterken van deze teams, met als doel elke ploeg uit te laten groeien tot een volwaardig team van minimaal tien leden. We zetten in op actieve werving, samenwerking met scholen en het netwerk van huidige leden, zodat meer mensen plezier kunnen beleven aan het sporten bij SV Rijnstreek.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14</a:t>
            </a:fld>
            <a:endParaRPr lang="nl-NL"/>
          </a:p>
        </p:txBody>
      </p:sp>
    </p:spTree>
    <p:extLst>
      <p:ext uri="{BB962C8B-B14F-4D97-AF65-F5344CB8AC3E}">
        <p14:creationId xmlns:p14="http://schemas.microsoft.com/office/powerpoint/2010/main" val="81587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Daarnaast hebben we geleerd van de ervaringen uit het afgelopen jaar en richten we ons op het verbeteren van het proces rondom de teamindeling. Door dit traject zorgvuldig te plannen en meer transparant te maken, zorgen we ervoor dat iedereen op tijd weet waar die aan toe is. Dit biedt ruimte voor persoonlijk overleg, zodat in gezamenlijkheid gezocht kan worden naar de beste plek voor elke speler binnen de vereniging. Op deze manier vergroten we het vertrouwen in het proces en versterken we het teamgevoel.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15</a:t>
            </a:fld>
            <a:endParaRPr lang="nl-NL"/>
          </a:p>
        </p:txBody>
      </p:sp>
    </p:spTree>
    <p:extLst>
      <p:ext uri="{BB962C8B-B14F-4D97-AF65-F5344CB8AC3E}">
        <p14:creationId xmlns:p14="http://schemas.microsoft.com/office/powerpoint/2010/main" val="406843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Vernieuwen van spelvisie en trainersopleiding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16</a:t>
            </a:fld>
            <a:endParaRPr lang="nl-NL"/>
          </a:p>
        </p:txBody>
      </p:sp>
    </p:spTree>
    <p:extLst>
      <p:ext uri="{BB962C8B-B14F-4D97-AF65-F5344CB8AC3E}">
        <p14:creationId xmlns:p14="http://schemas.microsoft.com/office/powerpoint/2010/main" val="251076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Op speltechnisch vlak gaan we aan de slag met het vernieuwen van onze spelvisie. Dit vormt de basis voor onze manier van trainen en spelen. We investeren in de ontwikkeling van trainers en scheidsrechters door voor trainers een opleiding aan te bieden en voor leden die ouder zijn als 14 jaar organiseren we cursussen zodat ze ingezet kunnen worden bij jeugd wedstrijden. Ook zorgen we dat de nieuwe spelvisie breed gedeeld wordt binnen de vereniging, zodat iedereen weet waar we voor staan en samenwerkt aan sportieve groei en plezier.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17</a:t>
            </a:fld>
            <a:endParaRPr lang="nl-NL"/>
          </a:p>
        </p:txBody>
      </p:sp>
    </p:spTree>
    <p:extLst>
      <p:ext uri="{BB962C8B-B14F-4D97-AF65-F5344CB8AC3E}">
        <p14:creationId xmlns:p14="http://schemas.microsoft.com/office/powerpoint/2010/main" val="838726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Vaste bestuurscycli en jaarplanning, Financieel en inhoudelijk jaarverslag, ALV en democratische besluitvorming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18</a:t>
            </a:fld>
            <a:endParaRPr lang="nl-NL"/>
          </a:p>
        </p:txBody>
      </p:sp>
    </p:spTree>
    <p:extLst>
      <p:ext uri="{BB962C8B-B14F-4D97-AF65-F5344CB8AC3E}">
        <p14:creationId xmlns:p14="http://schemas.microsoft.com/office/powerpoint/2010/main" val="2576433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Om de vereniging toekomstbestendig te maken, gaan we werken met vaste bestuurscycli. Dit betekent dat we regelmatig vergaderen volgens een vaste jaarplanning en structureel ruimte maken voor evaluatie en vooruitkijken. We houden ons vooral bezig met de hoofdlijnen. Door deze werkwijze zorgen we dat het bestuur planmatig en transparant werkt, wat de continuïteit en levensvatbaarheid van de club ten goede komt.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19</a:t>
            </a:fld>
            <a:endParaRPr lang="nl-NL"/>
          </a:p>
        </p:txBody>
      </p:sp>
    </p:spTree>
    <p:extLst>
      <p:ext uri="{BB962C8B-B14F-4D97-AF65-F5344CB8AC3E}">
        <p14:creationId xmlns:p14="http://schemas.microsoft.com/office/powerpoint/2010/main" val="5078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We behandelen de toekomstvisie en ambities van SV Rijnstreek, organisatie en communicatie, vrijwilligersbeleid, teamsamenstelling, speltechnische ontwikkeling, sociaal veiligheidsbeleid, bestuursstructuur en de specifieke taken binnen een handbalteam.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2</a:t>
            </a:fld>
            <a:endParaRPr lang="nl-NL"/>
          </a:p>
        </p:txBody>
      </p:sp>
    </p:spTree>
    <p:extLst>
      <p:ext uri="{BB962C8B-B14F-4D97-AF65-F5344CB8AC3E}">
        <p14:creationId xmlns:p14="http://schemas.microsoft.com/office/powerpoint/2010/main" val="139159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Om de vereniging toekomstbestendig te maken, willen we bovendien inzetten op meer transparantie en een democratische manier van besturen. Dit betekent dat we jaarlijks een financieel jaarverslag opstellen dat wordt gecontroleerd door de kascommissie, zodat leden kunnen meekijken in de financiële gezondheid van de vereniging. Daarnaast presenteren we een inhoudelijk jaarverslag waarin de belangrijkste ontwikkelingen, successen en aandachtspunten van het afgelopen seizoen inzichtelijk worden gemaakt. Tijdens de Algemene Ledenvergadering (ALV) krijgen alle leden de kans om hun stem uit te brengen over belangrijke besluiten, zodat de koers van SV Rijnstreek samen wordt bepaald en iedereen zich gehoord weet.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20</a:t>
            </a:fld>
            <a:endParaRPr lang="nl-NL"/>
          </a:p>
        </p:txBody>
      </p:sp>
    </p:spTree>
    <p:extLst>
      <p:ext uri="{BB962C8B-B14F-4D97-AF65-F5344CB8AC3E}">
        <p14:creationId xmlns:p14="http://schemas.microsoft.com/office/powerpoint/2010/main" val="1702090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80566D1F-3F2B-4C76-ADD7-EAD459A454F9%7D&amp;file=Taken%20en%20Rollen%20binnen%20een%20Handbalteam%20van%20SV%20Rijnstreek.docx&amp;action=default&amp;mobileredirect=true
Trainer/Coach: verantwoordelijkheden en taken, Assistent-trainer/Coach: ondersteuning bij trainingen en wedstrijden, Teammanager: communicatie, organisatie en Sportlink, Teamouder/teamlid: coördinatie van activiteiten en teamuitjes, Communicatieverantwoordelijke: media, nieuwsbrieven en verslaglegging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21</a:t>
            </a:fld>
            <a:endParaRPr lang="nl-NL"/>
          </a:p>
        </p:txBody>
      </p:sp>
    </p:spTree>
    <p:extLst>
      <p:ext uri="{BB962C8B-B14F-4D97-AF65-F5344CB8AC3E}">
        <p14:creationId xmlns:p14="http://schemas.microsoft.com/office/powerpoint/2010/main" val="3010319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
Deze dia verwijst naar informatie uit het volgende bestand: https://philadelphianl-my.sharepoint.com/personal/fred_depater_philadelphia_nl/_layouts/15/Doc.aspx?sourcedoc=%7B80566D1F-3F2B-4C76-ADD7-EAD459A454F9%7D&amp;file=Taken%20en%20Rollen%20binnen%20een%20Handbalteam%20van%20SV%20Rijnstreek.docx&amp;action=default&amp;mobileredirect=true
De trainer of coach leidt de trainingen en wedstrijden. Belangrijke verantwoordelijkheden zijn:
·    Ontwikkelen van trainingsschema's en sessies
·    Begeleiden en motiveren van spelers
·    Tactische en strategische planning tijdens wedstrijden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22</a:t>
            </a:fld>
            <a:endParaRPr lang="nl-NL"/>
          </a:p>
        </p:txBody>
      </p:sp>
    </p:spTree>
    <p:extLst>
      <p:ext uri="{BB962C8B-B14F-4D97-AF65-F5344CB8AC3E}">
        <p14:creationId xmlns:p14="http://schemas.microsoft.com/office/powerpoint/2010/main" val="328866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80566D1F-3F2B-4C76-ADD7-EAD459A454F9%7D&amp;file=Taken%20en%20Rollen%20binnen%20een%20Handbalteam%20van%20SV%20Rijnstreek.docx&amp;action=default&amp;mobileredirect=true
Een teammanager van een handbalteam speelt een cruciale rol in het soepel laten verlopen van zowel de training als de wedstrijden.
·    Eerste aanspreekpunt voor spelers in team.
·    Verzorgen van de communicatie tussen de trainers, spelers, ouders en de club.
·    Zorgen voor de beschikbaarheid en van de wedstrijdtenues en benodigdheden.
·    Invullen van het wedstijdformulier in sportlink.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23</a:t>
            </a:fld>
            <a:endParaRPr lang="nl-NL"/>
          </a:p>
        </p:txBody>
      </p:sp>
    </p:spTree>
    <p:extLst>
      <p:ext uri="{BB962C8B-B14F-4D97-AF65-F5344CB8AC3E}">
        <p14:creationId xmlns:p14="http://schemas.microsoft.com/office/powerpoint/2010/main" val="216467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80566D1F-3F2B-4C76-ADD7-EAD459A454F9%7D&amp;file=Taken%20en%20Rollen%20binnen%20een%20Handbalteam%20van%20SV%20Rijnstreek.docx&amp;action=default&amp;mobileredirect=true
Een teamouder helpt bij het organiseren van activiteiten buiten de wedstrijden om, zoals:
·    Het coördineren van vervoer naar uitwedstrijden
·    Het coördineren van de tenues en de was tas
·    Het coördineren van de bardiensten
·    Het coördineren van de wedstrijdtafel
·    Organiseren van teamuitjes en sociale activiteiten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24</a:t>
            </a:fld>
            <a:endParaRPr lang="nl-NL"/>
          </a:p>
        </p:txBody>
      </p:sp>
    </p:spTree>
    <p:extLst>
      <p:ext uri="{BB962C8B-B14F-4D97-AF65-F5344CB8AC3E}">
        <p14:creationId xmlns:p14="http://schemas.microsoft.com/office/powerpoint/2010/main" val="1970447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80566D1F-3F2B-4C76-ADD7-EAD459A454F9%7D&amp;file=Taken%20en%20Rollen%20binnen%20een%20Handbalteam%20van%20SV%20Rijnstreek.docx&amp;action=default&amp;mobileredirect=true
Deze rol omvat het onderhouden van de interne en externe communicatie:
·    Foto’s en filmpjes verzamelen van wedstrijden en activiteiten.
·    Stukje schrijven per wedstijd en per activiteit voor op de (sociale) media
·    Kopij aanleveren voor de nieuwsbrieven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25</a:t>
            </a:fld>
            <a:endParaRPr lang="nl-NL"/>
          </a:p>
        </p:txBody>
      </p:sp>
    </p:spTree>
    <p:extLst>
      <p:ext uri="{BB962C8B-B14F-4D97-AF65-F5344CB8AC3E}">
        <p14:creationId xmlns:p14="http://schemas.microsoft.com/office/powerpoint/2010/main" val="385189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Visie: Plezier, ontwikkeling en samen, Focus op jeugd, inclusiviteit en lokale betrokkenheid, Concrete stappen voor groei en versterking van de vereniging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3</a:t>
            </a:fld>
            <a:endParaRPr lang="nl-NL"/>
          </a:p>
        </p:txBody>
      </p:sp>
    </p:spTree>
    <p:extLst>
      <p:ext uri="{BB962C8B-B14F-4D97-AF65-F5344CB8AC3E}">
        <p14:creationId xmlns:p14="http://schemas.microsoft.com/office/powerpoint/2010/main" val="48042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SV Rijnstreek kijkt vol vertrouwen vooruit naar het seizoen 2025-2026, waarin wij onze vereniging verder willen laten groeien en versterken. In dit jaarplan staan onze ambities en speerpunten beschreven; van organisatie en teamuitbreiding tot speltechnisch beleid en het waarborgen van een veilig sportklimaat. Hierbij laten wij ons in alles leiden door onze visie: Plezier, ontwikkeling en samen.
Onze visie is duidelijk: SV Rijnstreek streeft ernaar een handbalvereniging te zijn waarin plezier en persoonlijke ontwikkeling centraal staan en waar samen onze verbindende kracht vormt. Wij willen een club zijn waar iedereen, ongeacht leeftijd of vaardigheidsniveau, zich welkom voelt en met plezier sport in een positieve en ondersteunende omgeving. Dat betekent dat we niet alleen oog hebben voor prestaties, maar vooral ook voor het ontwikkelen van talent, het bouwen aan vriendschappen en het genieten van het samenzijn.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4</a:t>
            </a:fld>
            <a:endParaRPr lang="nl-NL"/>
          </a:p>
        </p:txBody>
      </p:sp>
    </p:spTree>
    <p:extLst>
      <p:ext uri="{BB962C8B-B14F-4D97-AF65-F5344CB8AC3E}">
        <p14:creationId xmlns:p14="http://schemas.microsoft.com/office/powerpoint/2010/main" val="276670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We verwelkomen leden van alle leeftijden, maar richten ons in het bijzonder op de jeugd. Wij zijn ervan overtuigd dat sport een essentiële rol speelt in de groei en ontwikkeling van jonge mensen, zowel lichamelijk als sociaal. Door te investeren in jeugdteams en hun begeleiding geven wij invulling aan onze ambitie om een veilige, stimulerende en toegankelijke sportplek te bieden in de gemeente Alphen aan den Rijn. Zo versterken wij de lokale betrokkenheid en zorgen we ervoor dat iedereen bij SV Rijnstreek zich verbonden voelt met de club én elkaar.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5</a:t>
            </a:fld>
            <a:endParaRPr lang="nl-NL"/>
          </a:p>
        </p:txBody>
      </p:sp>
    </p:spTree>
    <p:extLst>
      <p:ext uri="{BB962C8B-B14F-4D97-AF65-F5344CB8AC3E}">
        <p14:creationId xmlns:p14="http://schemas.microsoft.com/office/powerpoint/2010/main" val="259571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Met dit jaarplan zetten we concrete stappen om onze visie te verwezenlijken. Samen werken we aan een vereniging waarin plezier, ontwikkeling en samen de basis vormen voor sportieve en persoonlijke groei.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6</a:t>
            </a:fld>
            <a:endParaRPr lang="nl-NL"/>
          </a:p>
        </p:txBody>
      </p:sp>
    </p:spTree>
    <p:extLst>
      <p:ext uri="{BB962C8B-B14F-4D97-AF65-F5344CB8AC3E}">
        <p14:creationId xmlns:p14="http://schemas.microsoft.com/office/powerpoint/2010/main" val="102438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Verbeteren van organisatie en inzet van Sportlink, Whatsapp-community, Handbal.nl-app en website voor communicatie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7</a:t>
            </a:fld>
            <a:endParaRPr lang="nl-NL"/>
          </a:p>
        </p:txBody>
      </p:sp>
    </p:spTree>
    <p:extLst>
      <p:ext uri="{BB962C8B-B14F-4D97-AF65-F5344CB8AC3E}">
        <p14:creationId xmlns:p14="http://schemas.microsoft.com/office/powerpoint/2010/main" val="248449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Naast de organisatorische verbeteringen willen we ook onze communicatie verbeteren. We gaan hiervoor inzetten op het gebruik van een Whatsapp-community, waardoor het delen van belangrijke berichten en het direct contact houden met leden en ouders eenvoudiger wordt. Daarnaast zullen we veel communiceren via de Handbal.nl-app. Deze app is gekoppeld aan Sportlink, waardoor alle wedstrijd- en teamgegevens altijd up-to-date zijn en iedereen direct over de juiste informatie beschikt. Ook de website zal direct verbonden worden met Sportlink, zodat overal dezelfde, actuele informatie beschikbaar is en de communicatie binnen de vereniging nog consistenter en overzichtelijker wordt.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8</a:t>
            </a:fld>
            <a:endParaRPr lang="nl-NL"/>
          </a:p>
        </p:txBody>
      </p:sp>
    </p:spTree>
    <p:extLst>
      <p:ext uri="{BB962C8B-B14F-4D97-AF65-F5344CB8AC3E}">
        <p14:creationId xmlns:p14="http://schemas.microsoft.com/office/powerpoint/2010/main" val="217514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
Deze dia verwijst naar informatie uit het volgende bestand: https://philadelphianl-my.sharepoint.com/personal/fred_depater_philadelphia_nl/_layouts/15/Doc.aspx?sourcedoc=%7BC298964E-689F-4340-A6BA-22574339BCAD%7D&amp;file=jaarplan%202025-2026.docx&amp;action=default&amp;mobileredirect=true
Komend seizoen leggen we de nadruk op het verbeteren van onze organisatie, waarbij we Sportlink inzetten als centraal administratiesysteem. Dit betekent dat alle teamadministratie, wedstrijdplanning en ledencommunicatie via één platform verlopen. Vrijwilligers en teamleiders krijgen ondersteuning en trainingen om soepel met het systeem te leren werken, zodat informatieoverdracht en planning efficiënter en overzichtelijker worden.
Afbeeldingsbron: Microsoft 365 inhoudsbibliotheek
</a:t>
            </a:r>
          </a:p>
        </p:txBody>
      </p:sp>
      <p:sp>
        <p:nvSpPr>
          <p:cNvPr id="4" name="Tijdelijke aanduiding voor dianummer 3"/>
          <p:cNvSpPr>
            <a:spLocks noGrp="1"/>
          </p:cNvSpPr>
          <p:nvPr>
            <p:ph type="sldNum" sz="quarter" idx="5"/>
          </p:nvPr>
        </p:nvSpPr>
        <p:spPr/>
        <p:txBody>
          <a:bodyPr/>
          <a:lstStyle/>
          <a:p>
            <a:fld id="{FCDF5E17-F1BE-43C7-97CB-F55F056C1F1A}" type="slidenum">
              <a:rPr lang="nl-NL" smtClean="0"/>
              <a:t>9</a:t>
            </a:fld>
            <a:endParaRPr lang="nl-NL"/>
          </a:p>
        </p:txBody>
      </p:sp>
    </p:spTree>
    <p:extLst>
      <p:ext uri="{BB962C8B-B14F-4D97-AF65-F5344CB8AC3E}">
        <p14:creationId xmlns:p14="http://schemas.microsoft.com/office/powerpoint/2010/main" val="62881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p:txBody>
          <a:bodyPr/>
          <a:lstStyle/>
          <a:p>
            <a:fld id="{C128FA71-3A18-48C0-980F-4B68F7F63042}" type="datetime1">
              <a:rPr lang="en-US" smtClean="0"/>
              <a:t>9/11/2025</a:t>
            </a:fld>
            <a:endParaRPr lang="en-US"/>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2117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DC9908-8F95-8DFC-72CC-158552B56735}"/>
              </a:ext>
            </a:extLst>
          </p:cNvPr>
          <p:cNvSpPr>
            <a:spLocks noGrp="1"/>
          </p:cNvSpPr>
          <p:nvPr>
            <p:ph type="dt" sz="half" idx="10"/>
          </p:nvPr>
        </p:nvSpPr>
        <p:spPr/>
        <p:txBody>
          <a:bodyPr/>
          <a:lstStyle/>
          <a:p>
            <a:fld id="{7104EDB3-C0E8-45F8-9E1D-1B6C8D1880C0}" type="datetime1">
              <a:rPr lang="en-US" smtClean="0"/>
              <a:t>9/11/2025</a:t>
            </a:fld>
            <a:endParaRPr lang="en-US"/>
          </a:p>
        </p:txBody>
      </p:sp>
      <p:sp>
        <p:nvSpPr>
          <p:cNvPr id="5" name="Footer Placeholder 4">
            <a:extLst>
              <a:ext uri="{FF2B5EF4-FFF2-40B4-BE49-F238E27FC236}">
                <a16:creationId xmlns:a16="http://schemas.microsoft.com/office/drawing/2014/main" xmlns=""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4261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846BDFF-D746-836C-04B8-CA89AD5D1466}"/>
              </a:ext>
            </a:extLst>
          </p:cNvPr>
          <p:cNvSpPr>
            <a:spLocks noGrp="1"/>
          </p:cNvSpPr>
          <p:nvPr>
            <p:ph type="dt" sz="half" idx="10"/>
          </p:nvPr>
        </p:nvSpPr>
        <p:spPr/>
        <p:txBody>
          <a:bodyPr/>
          <a:lstStyle/>
          <a:p>
            <a:fld id="{9CF0EC4B-54ED-4041-B552-9BA760FA3DBA}" type="datetime1">
              <a:rPr lang="en-US" smtClean="0"/>
              <a:t>9/11/2025</a:t>
            </a:fld>
            <a:endParaRPr lang="en-US"/>
          </a:p>
        </p:txBody>
      </p:sp>
      <p:sp>
        <p:nvSpPr>
          <p:cNvPr id="5" name="Footer Placeholder 4">
            <a:extLst>
              <a:ext uri="{FF2B5EF4-FFF2-40B4-BE49-F238E27FC236}">
                <a16:creationId xmlns:a16="http://schemas.microsoft.com/office/drawing/2014/main" xmlns=""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5893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51C1210E-201E-4473-82AC-2466F5386C38}" type="datetime1">
              <a:rPr lang="en-US" smtClean="0"/>
              <a:t>9/11/2025</a:t>
            </a:fld>
            <a:endParaRPr lang="en-US"/>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1893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E99186-7E5A-60AF-DE69-5C7DA71611AB}"/>
              </a:ext>
            </a:extLst>
          </p:cNvPr>
          <p:cNvSpPr>
            <a:spLocks noGrp="1"/>
          </p:cNvSpPr>
          <p:nvPr>
            <p:ph type="dt" sz="half" idx="10"/>
          </p:nvPr>
        </p:nvSpPr>
        <p:spPr/>
        <p:txBody>
          <a:bodyPr/>
          <a:lstStyle/>
          <a:p>
            <a:fld id="{B01EA198-6CAB-4B8F-B93F-1F9C8C4B6CE7}" type="datetime1">
              <a:rPr lang="en-US" smtClean="0"/>
              <a:t>9/11/2025</a:t>
            </a:fld>
            <a:endParaRPr lang="en-US"/>
          </a:p>
        </p:txBody>
      </p:sp>
      <p:sp>
        <p:nvSpPr>
          <p:cNvPr id="5" name="Footer Placeholder 4">
            <a:extLst>
              <a:ext uri="{FF2B5EF4-FFF2-40B4-BE49-F238E27FC236}">
                <a16:creationId xmlns:a16="http://schemas.microsoft.com/office/drawing/2014/main" xmlns=""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6190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CA06041F-4525-44D5-AA4F-332294BF1F56}" type="datetime1">
              <a:rPr lang="en-US" smtClean="0"/>
              <a:t>9/11/2025</a:t>
            </a:fld>
            <a:endParaRPr lang="en-US"/>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381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E3B3581-658A-8487-F9CB-E79F2BFF27E4}"/>
              </a:ext>
            </a:extLst>
          </p:cNvPr>
          <p:cNvSpPr>
            <a:spLocks noGrp="1"/>
          </p:cNvSpPr>
          <p:nvPr>
            <p:ph type="dt" sz="half" idx="10"/>
          </p:nvPr>
        </p:nvSpPr>
        <p:spPr/>
        <p:txBody>
          <a:bodyPr/>
          <a:lstStyle/>
          <a:p>
            <a:fld id="{F9557091-BBDF-4EB9-BA6B-2BB67AC4FC0F}" type="datetime1">
              <a:rPr lang="en-US" smtClean="0"/>
              <a:t>9/11/2025</a:t>
            </a:fld>
            <a:endParaRPr lang="en-US"/>
          </a:p>
        </p:txBody>
      </p:sp>
      <p:sp>
        <p:nvSpPr>
          <p:cNvPr id="8" name="Footer Placeholder 7">
            <a:extLst>
              <a:ext uri="{FF2B5EF4-FFF2-40B4-BE49-F238E27FC236}">
                <a16:creationId xmlns:a16="http://schemas.microsoft.com/office/drawing/2014/main" xmlns=""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743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89E8268-7232-2944-F1BD-399F9419B563}"/>
              </a:ext>
            </a:extLst>
          </p:cNvPr>
          <p:cNvSpPr>
            <a:spLocks noGrp="1"/>
          </p:cNvSpPr>
          <p:nvPr>
            <p:ph type="dt" sz="half" idx="10"/>
          </p:nvPr>
        </p:nvSpPr>
        <p:spPr/>
        <p:txBody>
          <a:bodyPr/>
          <a:lstStyle/>
          <a:p>
            <a:fld id="{2D6B226B-77A6-410C-9796-083F278E0125}" type="datetime1">
              <a:rPr lang="en-US" smtClean="0"/>
              <a:t>9/11/2025</a:t>
            </a:fld>
            <a:endParaRPr lang="en-US"/>
          </a:p>
        </p:txBody>
      </p:sp>
      <p:sp>
        <p:nvSpPr>
          <p:cNvPr id="4" name="Footer Placeholder 3">
            <a:extLst>
              <a:ext uri="{FF2B5EF4-FFF2-40B4-BE49-F238E27FC236}">
                <a16:creationId xmlns:a16="http://schemas.microsoft.com/office/drawing/2014/main" xmlns=""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908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BC4D82-0182-501C-9231-46767680476E}"/>
              </a:ext>
            </a:extLst>
          </p:cNvPr>
          <p:cNvSpPr>
            <a:spLocks noGrp="1"/>
          </p:cNvSpPr>
          <p:nvPr>
            <p:ph type="dt" sz="half" idx="10"/>
          </p:nvPr>
        </p:nvSpPr>
        <p:spPr/>
        <p:txBody>
          <a:bodyPr/>
          <a:lstStyle/>
          <a:p>
            <a:fld id="{A23A578B-D289-4C40-8593-3D356C49DA58}" type="datetime1">
              <a:rPr lang="en-US" smtClean="0"/>
              <a:t>9/11/2025</a:t>
            </a:fld>
            <a:endParaRPr lang="en-US"/>
          </a:p>
        </p:txBody>
      </p:sp>
      <p:sp>
        <p:nvSpPr>
          <p:cNvPr id="3" name="Footer Placeholder 2">
            <a:extLst>
              <a:ext uri="{FF2B5EF4-FFF2-40B4-BE49-F238E27FC236}">
                <a16:creationId xmlns:a16="http://schemas.microsoft.com/office/drawing/2014/main" xmlns=""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6936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F05638-7A56-469A-825A-1DFA600254C8}"/>
              </a:ext>
            </a:extLst>
          </p:cNvPr>
          <p:cNvSpPr>
            <a:spLocks noGrp="1"/>
          </p:cNvSpPr>
          <p:nvPr>
            <p:ph type="dt" sz="half" idx="10"/>
          </p:nvPr>
        </p:nvSpPr>
        <p:spPr/>
        <p:txBody>
          <a:bodyPr/>
          <a:lstStyle/>
          <a:p>
            <a:fld id="{713DFAE3-14DB-48A7-A80F-80DDB072CE3D}" type="datetime1">
              <a:rPr lang="en-US" smtClean="0"/>
              <a:t>9/11/2025</a:t>
            </a:fld>
            <a:endParaRPr lang="en-US"/>
          </a:p>
        </p:txBody>
      </p:sp>
      <p:sp>
        <p:nvSpPr>
          <p:cNvPr id="6" name="Footer Placeholder 5">
            <a:extLst>
              <a:ext uri="{FF2B5EF4-FFF2-40B4-BE49-F238E27FC236}">
                <a16:creationId xmlns:a16="http://schemas.microsoft.com/office/drawing/2014/main" xmlns=""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6917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0B235E-39C7-4C78-20EF-DB48ECD9CB90}"/>
              </a:ext>
            </a:extLst>
          </p:cNvPr>
          <p:cNvSpPr>
            <a:spLocks noGrp="1"/>
          </p:cNvSpPr>
          <p:nvPr>
            <p:ph type="dt" sz="half" idx="10"/>
          </p:nvPr>
        </p:nvSpPr>
        <p:spPr/>
        <p:txBody>
          <a:bodyPr/>
          <a:lstStyle/>
          <a:p>
            <a:fld id="{92C5EAEF-6478-4102-8F5D-A5FE9FC97ACB}" type="datetime1">
              <a:rPr lang="en-US" smtClean="0"/>
              <a:t>9/11/2025</a:t>
            </a:fld>
            <a:endParaRPr lang="en-US"/>
          </a:p>
        </p:txBody>
      </p:sp>
      <p:sp>
        <p:nvSpPr>
          <p:cNvPr id="6" name="Footer Placeholder 5">
            <a:extLst>
              <a:ext uri="{FF2B5EF4-FFF2-40B4-BE49-F238E27FC236}">
                <a16:creationId xmlns:a16="http://schemas.microsoft.com/office/drawing/2014/main" xmlns=""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4824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9/11/2025</a:t>
            </a:fld>
            <a:endParaRPr lang="en-US"/>
          </a:p>
        </p:txBody>
      </p:sp>
      <p:sp>
        <p:nvSpPr>
          <p:cNvPr id="5" name="Footer Placeholder 4">
            <a:extLst>
              <a:ext uri="{FF2B5EF4-FFF2-40B4-BE49-F238E27FC236}">
                <a16:creationId xmlns:a16="http://schemas.microsoft.com/office/drawing/2014/main" xmlns=""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938463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A32057F-F015-B1B2-4E3E-2307F8EFC9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70FFC772-AEFB-B29E-09B2-3A8241C28266}"/>
              </a:ext>
            </a:extLst>
          </p:cNvPr>
          <p:cNvSpPr>
            <a:spLocks noGrp="1"/>
          </p:cNvSpPr>
          <p:nvPr>
            <p:ph type="ctrTitle"/>
          </p:nvPr>
        </p:nvSpPr>
        <p:spPr>
          <a:xfrm>
            <a:off x="7168896" y="1129554"/>
            <a:ext cx="4361688" cy="3475236"/>
          </a:xfrm>
        </p:spPr>
        <p:txBody>
          <a:bodyPr>
            <a:normAutofit/>
          </a:bodyPr>
          <a:lstStyle/>
          <a:p>
            <a:pPr algn="l"/>
            <a:r>
              <a:rPr lang="nl-NL" sz="3800"/>
              <a:t>Presentatie Seizoensopening SV Rijnstreek 2025-2026</a:t>
            </a:r>
          </a:p>
        </p:txBody>
      </p:sp>
      <p:sp>
        <p:nvSpPr>
          <p:cNvPr id="3" name="Ondertitel 2">
            <a:extLst>
              <a:ext uri="{FF2B5EF4-FFF2-40B4-BE49-F238E27FC236}">
                <a16:creationId xmlns:a16="http://schemas.microsoft.com/office/drawing/2014/main" xmlns="" id="{E96CA9AD-8D04-EA9A-F0D8-57188E6F3564}"/>
              </a:ext>
            </a:extLst>
          </p:cNvPr>
          <p:cNvSpPr>
            <a:spLocks noGrp="1"/>
          </p:cNvSpPr>
          <p:nvPr>
            <p:ph type="subTitle" idx="1"/>
          </p:nvPr>
        </p:nvSpPr>
        <p:spPr>
          <a:xfrm>
            <a:off x="7168896" y="4731337"/>
            <a:ext cx="4206240" cy="1184584"/>
          </a:xfrm>
        </p:spPr>
        <p:txBody>
          <a:bodyPr>
            <a:normAutofit/>
          </a:bodyPr>
          <a:lstStyle/>
          <a:p>
            <a:pPr algn="l"/>
            <a:r>
              <a:rPr lang="nl-NL"/>
              <a:t>Samen bouwen aan een sterk en verbonden sportseizoen</a:t>
            </a:r>
          </a:p>
        </p:txBody>
      </p:sp>
      <p:pic>
        <p:nvPicPr>
          <p:cNvPr id="6" name="Afbeelding 5">
            <a:extLst>
              <a:ext uri="{FF2B5EF4-FFF2-40B4-BE49-F238E27FC236}">
                <a16:creationId xmlns:a16="http://schemas.microsoft.com/office/drawing/2014/main" xmlns="" id="{1F337C8B-F521-F128-DEDF-5A23AAD49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6212" y="662719"/>
            <a:ext cx="3488184" cy="4068618"/>
          </a:xfrm>
          <a:prstGeom prst="rect">
            <a:avLst/>
          </a:prstGeom>
        </p:spPr>
      </p:pic>
      <p:pic>
        <p:nvPicPr>
          <p:cNvPr id="8" name="Afbeelding 7">
            <a:extLst>
              <a:ext uri="{FF2B5EF4-FFF2-40B4-BE49-F238E27FC236}">
                <a16:creationId xmlns:a16="http://schemas.microsoft.com/office/drawing/2014/main" xmlns="" id="{B29644AA-C010-4C05-9125-F30FE05731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4921" y="4892189"/>
            <a:ext cx="4351499" cy="1003734"/>
          </a:xfrm>
          <a:prstGeom prst="rect">
            <a:avLst/>
          </a:prstGeom>
        </p:spPr>
      </p:pic>
    </p:spTree>
    <p:extLst>
      <p:ext uri="{BB962C8B-B14F-4D97-AF65-F5344CB8AC3E}">
        <p14:creationId xmlns:p14="http://schemas.microsoft.com/office/powerpoint/2010/main" val="23929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3E8498D-DA8F-EF6C-5420-F153D4979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F059E269-C24E-279C-E908-3860D69EE749}"/>
              </a:ext>
            </a:extLst>
          </p:cNvPr>
          <p:cNvSpPr>
            <a:spLocks noGrp="1"/>
          </p:cNvSpPr>
          <p:nvPr>
            <p:ph type="ctrTitle"/>
          </p:nvPr>
        </p:nvSpPr>
        <p:spPr>
          <a:xfrm>
            <a:off x="277091" y="1814321"/>
            <a:ext cx="7772400" cy="4560920"/>
          </a:xfrm>
        </p:spPr>
        <p:txBody>
          <a:bodyPr anchor="b">
            <a:normAutofit/>
          </a:bodyPr>
          <a:lstStyle/>
          <a:p>
            <a:pPr algn="l"/>
            <a:r>
              <a:rPr lang="nl-NL" sz="6800"/>
              <a:t>Vrijwilligersbeleid en Vacante Taken</a:t>
            </a:r>
          </a:p>
        </p:txBody>
      </p:sp>
      <p:pic>
        <p:nvPicPr>
          <p:cNvPr id="3" name="Afbeelding 2">
            <a:extLst>
              <a:ext uri="{FF2B5EF4-FFF2-40B4-BE49-F238E27FC236}">
                <a16:creationId xmlns:a16="http://schemas.microsoft.com/office/drawing/2014/main" xmlns="" id="{D52CA8C6-9E17-D90F-35BC-252B4A0101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653" y="744235"/>
            <a:ext cx="2152073" cy="2496186"/>
          </a:xfrm>
          <a:prstGeom prst="rect">
            <a:avLst/>
          </a:prstGeom>
        </p:spPr>
      </p:pic>
    </p:spTree>
    <p:extLst>
      <p:ext uri="{BB962C8B-B14F-4D97-AF65-F5344CB8AC3E}">
        <p14:creationId xmlns:p14="http://schemas.microsoft.com/office/powerpoint/2010/main" val="9985288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961259D-605E-E200-FF9F-7C8C71D7C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8E090875-D202-189E-B55A-0DE583855C77}"/>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Cultuur van gedeelde taken en betrokkenheid</a:t>
            </a:r>
          </a:p>
        </p:txBody>
      </p:sp>
      <p:sp>
        <p:nvSpPr>
          <p:cNvPr id="4" name="Tijdelijke aanduiding voor inhoud 3">
            <a:extLst>
              <a:ext uri="{FF2B5EF4-FFF2-40B4-BE49-F238E27FC236}">
                <a16:creationId xmlns:a16="http://schemas.microsoft.com/office/drawing/2014/main" xmlns="" id="{9AE3FD99-E03F-89E4-1086-7454E6F31768}"/>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nl-NL" sz="1400" b="1"/>
              <a:t>Taken verdelen onder velen</a:t>
            </a:r>
          </a:p>
          <a:p>
            <a:pPr marL="0" lvl="1" indent="0">
              <a:buFont typeface="Arial" panose="020B0604020202020204" pitchFamily="34" charset="0"/>
              <a:buNone/>
            </a:pPr>
            <a:r>
              <a:rPr lang="nl-NL" sz="1400"/>
              <a:t>Door taken te verdelen over veel mensen, wordt de werkdruk lager en rollen duidelijker voor iedereen.</a:t>
            </a:r>
          </a:p>
          <a:p>
            <a:pPr marL="0" indent="0">
              <a:spcBef>
                <a:spcPts val="2500"/>
              </a:spcBef>
              <a:buFont typeface="Arial" panose="020B0604020202020204" pitchFamily="34" charset="0"/>
              <a:buNone/>
            </a:pPr>
            <a:r>
              <a:rPr lang="nl-NL" sz="1400" b="1"/>
              <a:t>Nieuwe vrijwilligers betrekken</a:t>
            </a:r>
          </a:p>
          <a:p>
            <a:pPr marL="0" lvl="1" indent="0">
              <a:buFont typeface="Arial" panose="020B0604020202020204" pitchFamily="34" charset="0"/>
              <a:buNone/>
            </a:pPr>
            <a:r>
              <a:rPr lang="nl-NL" sz="1400"/>
              <a:t>Gerichte betrokkenheid van nieuwe vrijwilligers zorgt voor een betere balans en meer draagvlak in de vereniging.</a:t>
            </a:r>
          </a:p>
          <a:p>
            <a:pPr marL="0" indent="0">
              <a:spcBef>
                <a:spcPts val="2500"/>
              </a:spcBef>
              <a:buFont typeface="Arial" panose="020B0604020202020204" pitchFamily="34" charset="0"/>
              <a:buNone/>
            </a:pPr>
            <a:r>
              <a:rPr lang="nl-NL" sz="1400" b="1"/>
              <a:t>Betrokkenheid vergroten</a:t>
            </a:r>
          </a:p>
          <a:p>
            <a:pPr marL="0" lvl="1" indent="0">
              <a:buFont typeface="Arial" panose="020B0604020202020204" pitchFamily="34" charset="0"/>
              <a:buNone/>
            </a:pPr>
            <a:r>
              <a:rPr lang="nl-NL" sz="1400"/>
              <a:t>Een cultuur van gedeelde verantwoordelijkheid maakt vrijwilligerswerk aantrekkelijker en versterkt de betrokkenheid.</a:t>
            </a:r>
          </a:p>
        </p:txBody>
      </p:sp>
      <p:sp>
        <p:nvSpPr>
          <p:cNvPr id="6" name="Tijdelijke aanduiding voor inhoud 5">
            <a:extLst>
              <a:ext uri="{FF2B5EF4-FFF2-40B4-BE49-F238E27FC236}">
                <a16:creationId xmlns:a16="http://schemas.microsoft.com/office/drawing/2014/main" xmlns="" id="{97A81088-E858-7DBF-3E5A-F9EBA56D7D4D}"/>
              </a:ext>
            </a:extLst>
          </p:cNvPr>
          <p:cNvSpPr>
            <a:spLocks noGrp="1"/>
          </p:cNvSpPr>
          <p:nvPr>
            <p:ph sz="half" idx="1"/>
          </p:nvPr>
        </p:nvSpPr>
        <p:spPr/>
        <p:txBody>
          <a:bodyPr/>
          <a:lstStyle/>
          <a:p>
            <a:endParaRPr lang="nl-NL" dirty="0"/>
          </a:p>
        </p:txBody>
      </p:sp>
      <p:pic>
        <p:nvPicPr>
          <p:cNvPr id="8" name="Afbeelding 7">
            <a:extLst>
              <a:ext uri="{FF2B5EF4-FFF2-40B4-BE49-F238E27FC236}">
                <a16:creationId xmlns:a16="http://schemas.microsoft.com/office/drawing/2014/main" xmlns="" id="{922726A0-9A62-ED20-66E6-E040BA9D19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2798" y="1365040"/>
            <a:ext cx="4385717" cy="4351338"/>
          </a:xfrm>
          <a:prstGeom prst="rect">
            <a:avLst/>
          </a:prstGeom>
        </p:spPr>
      </p:pic>
    </p:spTree>
    <p:extLst>
      <p:ext uri="{BB962C8B-B14F-4D97-AF65-F5344CB8AC3E}">
        <p14:creationId xmlns:p14="http://schemas.microsoft.com/office/powerpoint/2010/main" val="1768144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E8D3B17-7638-DFD3-18E4-8A6D6117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DAAFC0A-C20F-2567-2256-7E875746B1C9}"/>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Teamstructuur en verdeling van rollen binnen teams</a:t>
            </a:r>
          </a:p>
        </p:txBody>
      </p:sp>
      <p:pic>
        <p:nvPicPr>
          <p:cNvPr id="5" name="Tijdelijke aanduiding voor inhoud 4" descr="Bedrijfsteam dat woorden van alfabetblokken vormt.">
            <a:extLst>
              <a:ext uri="{FF2B5EF4-FFF2-40B4-BE49-F238E27FC236}">
                <a16:creationId xmlns:a16="http://schemas.microsoft.com/office/drawing/2014/main" xmlns="" id="{124FF9C2-23B7-4BF7-89A5-47802D431EED}"/>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b="-1"/>
          <a:stretch>
            <a:fillRect/>
          </a:stretch>
        </p:blipFill>
        <p:spPr>
          <a:xfrm>
            <a:off x="20" y="10"/>
            <a:ext cx="4910308" cy="6857990"/>
          </a:xfrm>
          <a:prstGeom prst="rect">
            <a:avLst/>
          </a:prstGeom>
        </p:spPr>
      </p:pic>
      <p:sp>
        <p:nvSpPr>
          <p:cNvPr id="4" name="Tijdelijke aanduiding voor inhoud 3">
            <a:extLst>
              <a:ext uri="{FF2B5EF4-FFF2-40B4-BE49-F238E27FC236}">
                <a16:creationId xmlns:a16="http://schemas.microsoft.com/office/drawing/2014/main" xmlns="" id="{7866D0F4-5DFE-A3C9-0657-B3ACA420579B}"/>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Font typeface="Arial" panose="020B0604020202020204" pitchFamily="34" charset="0"/>
              <a:buNone/>
            </a:pPr>
            <a:r>
              <a:rPr lang="nl-NL" sz="1400" b="1"/>
              <a:t>Duidelijke teamstructuur</a:t>
            </a:r>
          </a:p>
          <a:p>
            <a:pPr marL="0" lvl="1" indent="0">
              <a:buFont typeface="Arial" panose="020B0604020202020204" pitchFamily="34" charset="0"/>
              <a:buNone/>
            </a:pPr>
            <a:r>
              <a:rPr lang="nl-NL" sz="1400"/>
              <a:t>Een duidelijke teamstructuur zorgt voor overzicht en heldere verantwoordelijkheden binnen elk team.</a:t>
            </a:r>
          </a:p>
          <a:p>
            <a:pPr marL="0" indent="0">
              <a:spcBef>
                <a:spcPts val="2500"/>
              </a:spcBef>
              <a:buFont typeface="Arial" panose="020B0604020202020204" pitchFamily="34" charset="0"/>
              <a:buNone/>
            </a:pPr>
            <a:r>
              <a:rPr lang="nl-NL" sz="1400" b="1"/>
              <a:t>Verdeling van rollen</a:t>
            </a:r>
          </a:p>
          <a:p>
            <a:pPr marL="0" lvl="1" indent="0">
              <a:buFont typeface="Arial" panose="020B0604020202020204" pitchFamily="34" charset="0"/>
              <a:buNone/>
            </a:pPr>
            <a:r>
              <a:rPr lang="nl-NL" sz="1400"/>
              <a:t>Verschillende rollen worden benoemd en verdeeld om samenwerking en organisatiekracht te versterken.</a:t>
            </a:r>
          </a:p>
          <a:p>
            <a:pPr marL="0" indent="0">
              <a:spcBef>
                <a:spcPts val="2500"/>
              </a:spcBef>
              <a:buFont typeface="Arial" panose="020B0604020202020204" pitchFamily="34" charset="0"/>
              <a:buNone/>
            </a:pPr>
            <a:r>
              <a:rPr lang="nl-NL" sz="1400" b="1"/>
              <a:t>Betrokkenheid en binding</a:t>
            </a:r>
          </a:p>
          <a:p>
            <a:pPr marL="0" lvl="1" indent="0">
              <a:buFont typeface="Arial" panose="020B0604020202020204" pitchFamily="34" charset="0"/>
              <a:buNone/>
            </a:pPr>
            <a:r>
              <a:rPr lang="nl-NL" sz="1400"/>
              <a:t>Vaste rollen vergroten betrokkenheid, plezier en binding tussen teamleden.</a:t>
            </a:r>
          </a:p>
        </p:txBody>
      </p:sp>
    </p:spTree>
    <p:extLst>
      <p:ext uri="{BB962C8B-B14F-4D97-AF65-F5344CB8AC3E}">
        <p14:creationId xmlns:p14="http://schemas.microsoft.com/office/powerpoint/2010/main" val="2567552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3E8498D-DA8F-EF6C-5420-F153D4979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E7AB3ECE-7D12-3FF4-2B37-64C0CF0215D2}"/>
              </a:ext>
            </a:extLst>
          </p:cNvPr>
          <p:cNvSpPr>
            <a:spLocks noGrp="1"/>
          </p:cNvSpPr>
          <p:nvPr>
            <p:ph type="ctrTitle"/>
          </p:nvPr>
        </p:nvSpPr>
        <p:spPr>
          <a:xfrm>
            <a:off x="277091" y="1814321"/>
            <a:ext cx="7772400" cy="4560920"/>
          </a:xfrm>
        </p:spPr>
        <p:txBody>
          <a:bodyPr anchor="b">
            <a:normAutofit/>
          </a:bodyPr>
          <a:lstStyle/>
          <a:p>
            <a:pPr algn="l"/>
            <a:r>
              <a:rPr lang="nl-NL" sz="5700"/>
              <a:t>Teamsamenstelling en Teamgroei</a:t>
            </a:r>
          </a:p>
        </p:txBody>
      </p:sp>
      <p:pic>
        <p:nvPicPr>
          <p:cNvPr id="3" name="Afbeelding 2">
            <a:extLst>
              <a:ext uri="{FF2B5EF4-FFF2-40B4-BE49-F238E27FC236}">
                <a16:creationId xmlns:a16="http://schemas.microsoft.com/office/drawing/2014/main" xmlns="" id="{40ED9A21-B583-427A-97FB-6689FB1729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653" y="744235"/>
            <a:ext cx="2152073" cy="2496186"/>
          </a:xfrm>
          <a:prstGeom prst="rect">
            <a:avLst/>
          </a:prstGeom>
        </p:spPr>
      </p:pic>
    </p:spTree>
    <p:extLst>
      <p:ext uri="{BB962C8B-B14F-4D97-AF65-F5344CB8AC3E}">
        <p14:creationId xmlns:p14="http://schemas.microsoft.com/office/powerpoint/2010/main" val="37454879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E8D3B17-7638-DFD3-18E4-8A6D6117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B367E5A6-5D1C-F93F-F469-6F0C3226BB85}"/>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Uitbreiding van teams en actieve werving</a:t>
            </a:r>
          </a:p>
        </p:txBody>
      </p:sp>
      <p:sp>
        <p:nvSpPr>
          <p:cNvPr id="4" name="Tijdelijke aanduiding voor inhoud 3">
            <a:extLst>
              <a:ext uri="{FF2B5EF4-FFF2-40B4-BE49-F238E27FC236}">
                <a16:creationId xmlns:a16="http://schemas.microsoft.com/office/drawing/2014/main" xmlns="" id="{E9214533-613A-F41D-E62A-2D32285D1F0E}"/>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Font typeface="Arial" panose="020B0604020202020204" pitchFamily="34" charset="0"/>
              <a:buNone/>
            </a:pPr>
            <a:r>
              <a:rPr lang="nl-NL" sz="1400" b="1"/>
              <a:t>Teamgroei bevorderen</a:t>
            </a:r>
          </a:p>
          <a:p>
            <a:pPr marL="0" lvl="1" indent="0">
              <a:buFont typeface="Arial" panose="020B0604020202020204" pitchFamily="34" charset="0"/>
              <a:buNone/>
            </a:pPr>
            <a:r>
              <a:rPr lang="nl-NL" sz="1400"/>
              <a:t>Focus ligt op het uitbreiden van teams van zeven naar minimaal tien spelers voor betere sportieve mogelijkheden.</a:t>
            </a:r>
          </a:p>
          <a:p>
            <a:pPr marL="0" indent="0">
              <a:spcBef>
                <a:spcPts val="2500"/>
              </a:spcBef>
              <a:buFont typeface="Arial" panose="020B0604020202020204" pitchFamily="34" charset="0"/>
              <a:buNone/>
            </a:pPr>
            <a:r>
              <a:rPr lang="nl-NL" sz="1400" b="1"/>
              <a:t>Actieve wervingsstrategieën</a:t>
            </a:r>
          </a:p>
          <a:p>
            <a:pPr marL="0" lvl="1" indent="0">
              <a:buFont typeface="Arial" panose="020B0604020202020204" pitchFamily="34" charset="0"/>
              <a:buNone/>
            </a:pPr>
            <a:r>
              <a:rPr lang="nl-NL" sz="1400"/>
              <a:t>Samenwerking met scholen en ledennetwerk wordt ingezet om nieuwe spelers te werven en teams te versterken.</a:t>
            </a:r>
          </a:p>
          <a:p>
            <a:pPr marL="0" indent="0">
              <a:spcBef>
                <a:spcPts val="2500"/>
              </a:spcBef>
              <a:buFont typeface="Arial" panose="020B0604020202020204" pitchFamily="34" charset="0"/>
              <a:buNone/>
            </a:pPr>
            <a:r>
              <a:rPr lang="nl-NL" sz="1400" b="1"/>
              <a:t>Plezier en betrokkenheid</a:t>
            </a:r>
          </a:p>
          <a:p>
            <a:pPr marL="0" lvl="1" indent="0">
              <a:buFont typeface="Arial" panose="020B0604020202020204" pitchFamily="34" charset="0"/>
              <a:buNone/>
            </a:pPr>
            <a:r>
              <a:rPr lang="nl-NL" sz="1400"/>
              <a:t>Door teamuitbreiding creëren we meer plezier en betrokkenheid bij sporten binnen SV Rijnstreek.</a:t>
            </a:r>
          </a:p>
        </p:txBody>
      </p:sp>
      <p:pic>
        <p:nvPicPr>
          <p:cNvPr id="15" name="Tijdelijke aanduiding voor inhoud 14">
            <a:extLst>
              <a:ext uri="{FF2B5EF4-FFF2-40B4-BE49-F238E27FC236}">
                <a16:creationId xmlns:a16="http://schemas.microsoft.com/office/drawing/2014/main" xmlns="" id="{A41085AE-07D4-0C69-C443-C8A3038F2F5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rot="21151292">
            <a:off x="1413561" y="4679007"/>
            <a:ext cx="3667743" cy="1878977"/>
          </a:xfrm>
          <a:prstGeom prst="rect">
            <a:avLst/>
          </a:prstGeom>
        </p:spPr>
      </p:pic>
      <p:pic>
        <p:nvPicPr>
          <p:cNvPr id="8" name="Afbeelding 7">
            <a:extLst>
              <a:ext uri="{FF2B5EF4-FFF2-40B4-BE49-F238E27FC236}">
                <a16:creationId xmlns:a16="http://schemas.microsoft.com/office/drawing/2014/main" xmlns="" id="{DDD9EC36-4438-616C-F9BB-714A51A0F0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86874">
            <a:off x="558909" y="603504"/>
            <a:ext cx="2240879" cy="1739577"/>
          </a:xfrm>
          <a:prstGeom prst="rect">
            <a:avLst/>
          </a:prstGeom>
        </p:spPr>
      </p:pic>
      <p:pic>
        <p:nvPicPr>
          <p:cNvPr id="11" name="Afbeelding 10">
            <a:extLst>
              <a:ext uri="{FF2B5EF4-FFF2-40B4-BE49-F238E27FC236}">
                <a16:creationId xmlns:a16="http://schemas.microsoft.com/office/drawing/2014/main" xmlns="" id="{AD2ED823-72BE-A499-8827-ADFF98A966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43573">
            <a:off x="3491583" y="2130552"/>
            <a:ext cx="1900698" cy="1791904"/>
          </a:xfrm>
          <a:prstGeom prst="rect">
            <a:avLst/>
          </a:prstGeom>
        </p:spPr>
      </p:pic>
      <p:pic>
        <p:nvPicPr>
          <p:cNvPr id="13" name="Afbeelding 12">
            <a:extLst>
              <a:ext uri="{FF2B5EF4-FFF2-40B4-BE49-F238E27FC236}">
                <a16:creationId xmlns:a16="http://schemas.microsoft.com/office/drawing/2014/main" xmlns="" id="{8AD34380-2553-AD73-E1E4-D5A20B76F3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94302">
            <a:off x="292575" y="2632438"/>
            <a:ext cx="2852616" cy="1905263"/>
          </a:xfrm>
          <a:prstGeom prst="rect">
            <a:avLst/>
          </a:prstGeom>
        </p:spPr>
      </p:pic>
    </p:spTree>
    <p:extLst>
      <p:ext uri="{BB962C8B-B14F-4D97-AF65-F5344CB8AC3E}">
        <p14:creationId xmlns:p14="http://schemas.microsoft.com/office/powerpoint/2010/main" val="354701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D905D5B-81A8-A5BA-F070-2788B26E0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1502EF50-B460-97C0-94AE-16CD8B3B9F4C}"/>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Verbeteren van teamindeling en transparantie</a:t>
            </a:r>
          </a:p>
        </p:txBody>
      </p:sp>
      <p:sp>
        <p:nvSpPr>
          <p:cNvPr id="4" name="Tijdelijke aanduiding voor inhoud 3">
            <a:extLst>
              <a:ext uri="{FF2B5EF4-FFF2-40B4-BE49-F238E27FC236}">
                <a16:creationId xmlns:a16="http://schemas.microsoft.com/office/drawing/2014/main" xmlns="" id="{AEA69D6D-B594-7D08-C882-C74C424CFDFB}"/>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Font typeface="Arial" panose="020B0604020202020204" pitchFamily="34" charset="0"/>
              <a:buNone/>
            </a:pPr>
            <a:r>
              <a:rPr lang="nl-NL" sz="1400" b="1"/>
              <a:t>Verbeterd teamindelingsproces</a:t>
            </a:r>
          </a:p>
          <a:p>
            <a:pPr marL="0" lvl="1" indent="0">
              <a:buFont typeface="Arial" panose="020B0604020202020204" pitchFamily="34" charset="0"/>
              <a:buNone/>
            </a:pPr>
            <a:r>
              <a:rPr lang="nl-NL" sz="1400"/>
              <a:t>We plannen het teamindelingsproces zorgvuldig om duidelijkheid en structuur te bieden voor alle betrokkenen.</a:t>
            </a:r>
          </a:p>
          <a:p>
            <a:pPr marL="0" indent="0">
              <a:spcBef>
                <a:spcPts val="2500"/>
              </a:spcBef>
              <a:buFont typeface="Arial" panose="020B0604020202020204" pitchFamily="34" charset="0"/>
              <a:buNone/>
            </a:pPr>
            <a:r>
              <a:rPr lang="nl-NL" sz="1400" b="1"/>
              <a:t>Transparantie en tijdigheid</a:t>
            </a:r>
          </a:p>
          <a:p>
            <a:pPr marL="0" lvl="1" indent="0">
              <a:buFont typeface="Arial" panose="020B0604020202020204" pitchFamily="34" charset="0"/>
              <a:buNone/>
            </a:pPr>
            <a:r>
              <a:rPr lang="nl-NL" sz="1400"/>
              <a:t>Door het proces transparanter te maken, weet iedereen tijdig waar hij of zij aan toe is binnen de vereniging.</a:t>
            </a:r>
          </a:p>
          <a:p>
            <a:pPr marL="0" indent="0">
              <a:spcBef>
                <a:spcPts val="2500"/>
              </a:spcBef>
              <a:buFont typeface="Arial" panose="020B0604020202020204" pitchFamily="34" charset="0"/>
              <a:buNone/>
            </a:pPr>
            <a:r>
              <a:rPr lang="nl-NL" sz="1400" b="1"/>
              <a:t>Persoonlijk overleg en samenwerking</a:t>
            </a:r>
          </a:p>
          <a:p>
            <a:pPr marL="0" lvl="1" indent="0">
              <a:buFont typeface="Arial" panose="020B0604020202020204" pitchFamily="34" charset="0"/>
              <a:buNone/>
            </a:pPr>
            <a:r>
              <a:rPr lang="nl-NL" sz="1400"/>
              <a:t>Er is ruimte voor persoonlijk overleg om samen de beste plek voor elke speler te vinden en vertrouwen te vergroten.</a:t>
            </a:r>
          </a:p>
          <a:p>
            <a:pPr marL="0" indent="0">
              <a:spcBef>
                <a:spcPts val="2500"/>
              </a:spcBef>
              <a:buFont typeface="Arial" panose="020B0604020202020204" pitchFamily="34" charset="0"/>
              <a:buNone/>
            </a:pPr>
            <a:r>
              <a:rPr lang="nl-NL" sz="1400" b="1"/>
              <a:t>Versterking teamgevoel</a:t>
            </a:r>
          </a:p>
          <a:p>
            <a:pPr marL="0" lvl="1" indent="0">
              <a:buFont typeface="Arial" panose="020B0604020202020204" pitchFamily="34" charset="0"/>
              <a:buNone/>
            </a:pPr>
            <a:r>
              <a:rPr lang="nl-NL" sz="1400"/>
              <a:t>Een transparant en gezamenlijk proces versterkt het vertrouwen en het teamgevoel binnen de vereniging.</a:t>
            </a:r>
          </a:p>
        </p:txBody>
      </p:sp>
      <p:sp>
        <p:nvSpPr>
          <p:cNvPr id="6" name="Tijdelijke aanduiding voor inhoud 5">
            <a:extLst>
              <a:ext uri="{FF2B5EF4-FFF2-40B4-BE49-F238E27FC236}">
                <a16:creationId xmlns:a16="http://schemas.microsoft.com/office/drawing/2014/main" xmlns="" id="{11EF82C1-D208-F3E6-D5AC-9B12E736BF3B}"/>
              </a:ext>
            </a:extLst>
          </p:cNvPr>
          <p:cNvSpPr>
            <a:spLocks noGrp="1"/>
          </p:cNvSpPr>
          <p:nvPr>
            <p:ph sz="half" idx="1"/>
          </p:nvPr>
        </p:nvSpPr>
        <p:spPr/>
        <p:txBody>
          <a:bodyPr/>
          <a:lstStyle/>
          <a:p>
            <a:endParaRPr lang="nl-NL"/>
          </a:p>
        </p:txBody>
      </p:sp>
      <p:pic>
        <p:nvPicPr>
          <p:cNvPr id="8" name="Afbeelding 7">
            <a:extLst>
              <a:ext uri="{FF2B5EF4-FFF2-40B4-BE49-F238E27FC236}">
                <a16:creationId xmlns:a16="http://schemas.microsoft.com/office/drawing/2014/main" xmlns="" id="{9E8EA04C-7CB2-4642-F2C6-98FBA71BDD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12" y="722777"/>
            <a:ext cx="4513533" cy="2953738"/>
          </a:xfrm>
          <a:prstGeom prst="rect">
            <a:avLst/>
          </a:prstGeom>
        </p:spPr>
      </p:pic>
    </p:spTree>
    <p:extLst>
      <p:ext uri="{BB962C8B-B14F-4D97-AF65-F5344CB8AC3E}">
        <p14:creationId xmlns:p14="http://schemas.microsoft.com/office/powerpoint/2010/main" val="715156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3E8498D-DA8F-EF6C-5420-F153D4979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CD98BAE8-9E40-42C1-9C70-49C8E6DDC114}"/>
              </a:ext>
            </a:extLst>
          </p:cNvPr>
          <p:cNvSpPr>
            <a:spLocks noGrp="1"/>
          </p:cNvSpPr>
          <p:nvPr>
            <p:ph type="ctrTitle"/>
          </p:nvPr>
        </p:nvSpPr>
        <p:spPr>
          <a:xfrm>
            <a:off x="277091" y="1814321"/>
            <a:ext cx="7772400" cy="4560920"/>
          </a:xfrm>
        </p:spPr>
        <p:txBody>
          <a:bodyPr anchor="b">
            <a:normAutofit/>
          </a:bodyPr>
          <a:lstStyle/>
          <a:p>
            <a:pPr algn="l"/>
            <a:r>
              <a:rPr lang="nl-NL" sz="7400"/>
              <a:t>Speltechnische Ontwikkeling en Scheidsrechters</a:t>
            </a:r>
          </a:p>
        </p:txBody>
      </p:sp>
      <p:pic>
        <p:nvPicPr>
          <p:cNvPr id="3" name="Afbeelding 2">
            <a:extLst>
              <a:ext uri="{FF2B5EF4-FFF2-40B4-BE49-F238E27FC236}">
                <a16:creationId xmlns:a16="http://schemas.microsoft.com/office/drawing/2014/main" xmlns="" id="{EF4E7184-D7E5-5E3C-DA5E-9301C16EBF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653" y="744235"/>
            <a:ext cx="2152073" cy="2496186"/>
          </a:xfrm>
          <a:prstGeom prst="rect">
            <a:avLst/>
          </a:prstGeom>
        </p:spPr>
      </p:pic>
    </p:spTree>
    <p:extLst>
      <p:ext uri="{BB962C8B-B14F-4D97-AF65-F5344CB8AC3E}">
        <p14:creationId xmlns:p14="http://schemas.microsoft.com/office/powerpoint/2010/main" val="2698978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D905D5B-81A8-A5BA-F070-2788B26E0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A5C7E8D6-3B58-E791-76ED-C3D9D5A0C0A0}"/>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Vernieuwen van spelvisie en trainersopleiding</a:t>
            </a:r>
          </a:p>
        </p:txBody>
      </p:sp>
      <p:sp>
        <p:nvSpPr>
          <p:cNvPr id="4" name="Tijdelijke aanduiding voor inhoud 3">
            <a:extLst>
              <a:ext uri="{FF2B5EF4-FFF2-40B4-BE49-F238E27FC236}">
                <a16:creationId xmlns:a16="http://schemas.microsoft.com/office/drawing/2014/main" xmlns="" id="{30CA2673-A813-F78E-55E8-F8A556630F50}"/>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Font typeface="Arial" panose="020B0604020202020204" pitchFamily="34" charset="0"/>
              <a:buNone/>
            </a:pPr>
            <a:r>
              <a:rPr lang="nl-NL" sz="1400" b="1"/>
              <a:t>Vernieuwing van spelvisie</a:t>
            </a:r>
          </a:p>
          <a:p>
            <a:pPr marL="0" lvl="1" indent="0">
              <a:buFont typeface="Arial" panose="020B0604020202020204" pitchFamily="34" charset="0"/>
              <a:buNone/>
            </a:pPr>
            <a:r>
              <a:rPr lang="nl-NL" sz="1400"/>
              <a:t>De vernieuwde spelvisie vormt de basis voor de trainings- en speelmethoden binnen de vereniging.</a:t>
            </a:r>
          </a:p>
          <a:p>
            <a:pPr marL="0" indent="0">
              <a:spcBef>
                <a:spcPts val="2500"/>
              </a:spcBef>
              <a:buFont typeface="Arial" panose="020B0604020202020204" pitchFamily="34" charset="0"/>
              <a:buNone/>
            </a:pPr>
            <a:r>
              <a:rPr lang="nl-NL" sz="1400" b="1"/>
              <a:t>Opleiding van trainers</a:t>
            </a:r>
          </a:p>
          <a:p>
            <a:pPr marL="0" lvl="1" indent="0">
              <a:buFont typeface="Arial" panose="020B0604020202020204" pitchFamily="34" charset="0"/>
              <a:buNone/>
            </a:pPr>
            <a:r>
              <a:rPr lang="nl-NL" sz="1400"/>
              <a:t>Trainers krijgen een gerichte opleiding om hun vaardigheden en kennis te verbeteren.</a:t>
            </a:r>
          </a:p>
          <a:p>
            <a:pPr marL="0" indent="0">
              <a:spcBef>
                <a:spcPts val="2500"/>
              </a:spcBef>
              <a:buFont typeface="Arial" panose="020B0604020202020204" pitchFamily="34" charset="0"/>
              <a:buNone/>
            </a:pPr>
            <a:r>
              <a:rPr lang="nl-NL" sz="1400" b="1"/>
              <a:t>Cursussen voor leden</a:t>
            </a:r>
          </a:p>
          <a:p>
            <a:pPr marL="0" lvl="1" indent="0">
              <a:buFont typeface="Arial" panose="020B0604020202020204" pitchFamily="34" charset="0"/>
              <a:buNone/>
            </a:pPr>
            <a:r>
              <a:rPr lang="nl-NL" sz="1400"/>
              <a:t>Leden ouder dan 14 jaar volgen cursussen om inzetbaar te zijn bij jeugdwedstrijden als scheidsrechters of assistenten.</a:t>
            </a:r>
          </a:p>
          <a:p>
            <a:pPr marL="0" indent="0">
              <a:spcBef>
                <a:spcPts val="2500"/>
              </a:spcBef>
              <a:buFont typeface="Arial" panose="020B0604020202020204" pitchFamily="34" charset="0"/>
              <a:buNone/>
            </a:pPr>
            <a:r>
              <a:rPr lang="nl-NL" sz="1400" b="1"/>
              <a:t>Breed delen van visie</a:t>
            </a:r>
          </a:p>
          <a:p>
            <a:pPr marL="0" lvl="1" indent="0">
              <a:buFont typeface="Arial" panose="020B0604020202020204" pitchFamily="34" charset="0"/>
              <a:buNone/>
            </a:pPr>
            <a:r>
              <a:rPr lang="nl-NL" sz="1400"/>
              <a:t>De nieuwe spelvisie wordt binnen de vereniging breed gedeeld om samenwerking en plezier te bevorderen.</a:t>
            </a:r>
          </a:p>
        </p:txBody>
      </p:sp>
      <p:pic>
        <p:nvPicPr>
          <p:cNvPr id="6" name="Afbeelding 5">
            <a:extLst>
              <a:ext uri="{FF2B5EF4-FFF2-40B4-BE49-F238E27FC236}">
                <a16:creationId xmlns:a16="http://schemas.microsoft.com/office/drawing/2014/main" xmlns="" id="{30AE1E19-EC70-2603-BAD2-A704E2E0BF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389" y="405448"/>
            <a:ext cx="3338975" cy="3324019"/>
          </a:xfrm>
          <a:prstGeom prst="rect">
            <a:avLst/>
          </a:prstGeom>
        </p:spPr>
      </p:pic>
      <p:sp>
        <p:nvSpPr>
          <p:cNvPr id="8" name="Tijdelijke aanduiding voor inhoud 7">
            <a:extLst>
              <a:ext uri="{FF2B5EF4-FFF2-40B4-BE49-F238E27FC236}">
                <a16:creationId xmlns:a16="http://schemas.microsoft.com/office/drawing/2014/main" xmlns="" id="{5BBBF2F1-30E8-1047-C710-6C07F2CF0828}"/>
              </a:ext>
            </a:extLst>
          </p:cNvPr>
          <p:cNvSpPr>
            <a:spLocks noGrp="1"/>
          </p:cNvSpPr>
          <p:nvPr>
            <p:ph sz="half" idx="1"/>
          </p:nvPr>
        </p:nvSpPr>
        <p:spPr/>
        <p:txBody>
          <a:bodyPr/>
          <a:lstStyle/>
          <a:p>
            <a:endParaRPr lang="nl-NL"/>
          </a:p>
        </p:txBody>
      </p:sp>
    </p:spTree>
    <p:extLst>
      <p:ext uri="{BB962C8B-B14F-4D97-AF65-F5344CB8AC3E}">
        <p14:creationId xmlns:p14="http://schemas.microsoft.com/office/powerpoint/2010/main" val="394390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3E8498D-DA8F-EF6C-5420-F153D4979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AEAE2B06-0DDE-90EC-6B30-6410BE140171}"/>
              </a:ext>
            </a:extLst>
          </p:cNvPr>
          <p:cNvSpPr>
            <a:spLocks noGrp="1"/>
          </p:cNvSpPr>
          <p:nvPr>
            <p:ph type="ctrTitle"/>
          </p:nvPr>
        </p:nvSpPr>
        <p:spPr>
          <a:xfrm>
            <a:off x="277091" y="1814321"/>
            <a:ext cx="7772400" cy="4560920"/>
          </a:xfrm>
        </p:spPr>
        <p:txBody>
          <a:bodyPr anchor="b">
            <a:normAutofit/>
          </a:bodyPr>
          <a:lstStyle/>
          <a:p>
            <a:pPr algn="l"/>
            <a:r>
              <a:rPr lang="nl-NL" sz="6300"/>
              <a:t>Bestuursstructuur en Transparantie</a:t>
            </a:r>
          </a:p>
        </p:txBody>
      </p:sp>
      <p:pic>
        <p:nvPicPr>
          <p:cNvPr id="3" name="Afbeelding 2">
            <a:extLst>
              <a:ext uri="{FF2B5EF4-FFF2-40B4-BE49-F238E27FC236}">
                <a16:creationId xmlns:a16="http://schemas.microsoft.com/office/drawing/2014/main" xmlns="" id="{8F89A080-EBA7-35EF-DCFC-E4CBACA59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653" y="744235"/>
            <a:ext cx="2152073" cy="2496186"/>
          </a:xfrm>
          <a:prstGeom prst="rect">
            <a:avLst/>
          </a:prstGeom>
        </p:spPr>
      </p:pic>
    </p:spTree>
    <p:extLst>
      <p:ext uri="{BB962C8B-B14F-4D97-AF65-F5344CB8AC3E}">
        <p14:creationId xmlns:p14="http://schemas.microsoft.com/office/powerpoint/2010/main" val="2755292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E8D3B17-7638-DFD3-18E4-8A6D6117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A920659-C23B-B5C0-4A00-BA775F0658B7}"/>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Vaste bestuurscycli en jaarplanning</a:t>
            </a:r>
          </a:p>
        </p:txBody>
      </p:sp>
      <p:pic>
        <p:nvPicPr>
          <p:cNvPr id="5" name="Tijdelijke aanduiding voor inhoud 4" descr="Samen denken ze na over een oplossing om de verkoopopbrengst te verhogen">
            <a:extLst>
              <a:ext uri="{FF2B5EF4-FFF2-40B4-BE49-F238E27FC236}">
                <a16:creationId xmlns:a16="http://schemas.microsoft.com/office/drawing/2014/main" xmlns="" id="{6B1D470B-F2AC-41D0-9398-A99E63080426}"/>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b="-1"/>
          <a:stretch>
            <a:fillRect/>
          </a:stretch>
        </p:blipFill>
        <p:spPr>
          <a:xfrm>
            <a:off x="20" y="10"/>
            <a:ext cx="4910308" cy="6857990"/>
          </a:xfrm>
          <a:prstGeom prst="rect">
            <a:avLst/>
          </a:prstGeom>
        </p:spPr>
      </p:pic>
      <p:sp>
        <p:nvSpPr>
          <p:cNvPr id="4" name="Tijdelijke aanduiding voor inhoud 3">
            <a:extLst>
              <a:ext uri="{FF2B5EF4-FFF2-40B4-BE49-F238E27FC236}">
                <a16:creationId xmlns:a16="http://schemas.microsoft.com/office/drawing/2014/main" xmlns="" id="{FC364586-4367-D415-0CE6-FE8702E9B01B}"/>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Font typeface="Arial" panose="020B0604020202020204" pitchFamily="34" charset="0"/>
              <a:buNone/>
            </a:pPr>
            <a:r>
              <a:rPr lang="nl-NL" sz="1400" b="1"/>
              <a:t>Regelmatige bestuurscycli</a:t>
            </a:r>
          </a:p>
          <a:p>
            <a:pPr marL="0" lvl="1" indent="0">
              <a:buFont typeface="Arial" panose="020B0604020202020204" pitchFamily="34" charset="0"/>
              <a:buNone/>
            </a:pPr>
            <a:r>
              <a:rPr lang="nl-NL" sz="1400"/>
              <a:t>Vaste bestuurscycli zorgen voor regelmatige vergaderingen en een gestructureerde jaarplanning binnen de vereniging.</a:t>
            </a:r>
          </a:p>
          <a:p>
            <a:pPr marL="0" indent="0">
              <a:spcBef>
                <a:spcPts val="2500"/>
              </a:spcBef>
              <a:buFont typeface="Arial" panose="020B0604020202020204" pitchFamily="34" charset="0"/>
              <a:buNone/>
            </a:pPr>
            <a:r>
              <a:rPr lang="nl-NL" sz="1400" b="1"/>
              <a:t>Evaluatie en vooruitkijken</a:t>
            </a:r>
          </a:p>
          <a:p>
            <a:pPr marL="0" lvl="1" indent="0">
              <a:buFont typeface="Arial" panose="020B0604020202020204" pitchFamily="34" charset="0"/>
              <a:buNone/>
            </a:pPr>
            <a:r>
              <a:rPr lang="nl-NL" sz="1400"/>
              <a:t>Continue evaluatie en vooruitkijken maken deel uit van het plan om de vereniging duurzaam te laten groeien.</a:t>
            </a:r>
          </a:p>
          <a:p>
            <a:pPr marL="0" indent="0">
              <a:spcBef>
                <a:spcPts val="2500"/>
              </a:spcBef>
              <a:buFont typeface="Arial" panose="020B0604020202020204" pitchFamily="34" charset="0"/>
              <a:buNone/>
            </a:pPr>
            <a:r>
              <a:rPr lang="nl-NL" sz="1400" b="1"/>
              <a:t>Planmatig en transparant bestuur</a:t>
            </a:r>
          </a:p>
          <a:p>
            <a:pPr marL="0" lvl="1" indent="0">
              <a:buFont typeface="Arial" panose="020B0604020202020204" pitchFamily="34" charset="0"/>
              <a:buNone/>
            </a:pPr>
            <a:r>
              <a:rPr lang="nl-NL" sz="1400"/>
              <a:t>Door planmatig en transparant werken wordt de continuïteit en levensvatbaarheid van de club gewaarborgd.</a:t>
            </a:r>
          </a:p>
        </p:txBody>
      </p:sp>
    </p:spTree>
    <p:extLst>
      <p:ext uri="{BB962C8B-B14F-4D97-AF65-F5344CB8AC3E}">
        <p14:creationId xmlns:p14="http://schemas.microsoft.com/office/powerpoint/2010/main" val="288824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D905D5B-81A8-A5BA-F070-2788B26E0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E63CF223-5FEF-D01B-256A-F1C44DC99C7E}"/>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Agenda van de presentatie</a:t>
            </a:r>
          </a:p>
        </p:txBody>
      </p:sp>
      <p:sp>
        <p:nvSpPr>
          <p:cNvPr id="4" name="Tijdelijke aanduiding voor inhoud 3">
            <a:extLst>
              <a:ext uri="{FF2B5EF4-FFF2-40B4-BE49-F238E27FC236}">
                <a16:creationId xmlns:a16="http://schemas.microsoft.com/office/drawing/2014/main" xmlns="" id="{B13212E2-8746-6E4F-3817-6B54EEC5C080}"/>
              </a:ext>
            </a:extLst>
          </p:cNvPr>
          <p:cNvSpPr>
            <a:spLocks noGrp="1"/>
          </p:cNvSpPr>
          <p:nvPr>
            <p:ph sz="half" idx="2"/>
            <p:extLst>
              <p:ext uri="{E7BDC344-281C-4309-B0C6-D0EE65EED2A8}">
                <p202:designPr xmlns:p202="http://schemas.microsoft.com/office/powerpoint/2020/02/main" xmlns="">
                  <p202:designTagLst>
                    <p202:designTag name="ARCH:1:CLS" val="BulletedText"/>
                  </p202:designTagLst>
                </p202:designPr>
              </p:ext>
            </p:extLst>
          </p:nvPr>
        </p:nvSpPr>
        <p:spPr>
          <a:xfrm>
            <a:off x="6030550" y="548639"/>
            <a:ext cx="5548802" cy="5796301"/>
          </a:xfrm>
        </p:spPr>
        <p:txBody>
          <a:bodyPr vert="horz" lIns="91440" tIns="45720" rIns="91440" bIns="45720" rtlCol="0">
            <a:normAutofit/>
          </a:bodyPr>
          <a:lstStyle/>
          <a:p>
            <a:r>
              <a:rPr lang="en-US" sz="1800"/>
              <a:t>Toekomstvisie en Ambities van SV Rijnstreek</a:t>
            </a:r>
          </a:p>
          <a:p>
            <a:r>
              <a:rPr lang="en-US" sz="1800"/>
              <a:t>Organisatie, Communicatie en Sportlink</a:t>
            </a:r>
          </a:p>
          <a:p>
            <a:r>
              <a:rPr lang="en-US" sz="1800"/>
              <a:t>Vrijwilligersbeleid en Vacante Taken</a:t>
            </a:r>
          </a:p>
          <a:p>
            <a:r>
              <a:rPr lang="en-US" sz="1800"/>
              <a:t>Teamsamenstelling en Teamgroei</a:t>
            </a:r>
          </a:p>
          <a:p>
            <a:r>
              <a:rPr lang="en-US" sz="1800"/>
              <a:t>Speltechnische Ontwikkeling en Scheidsrechters</a:t>
            </a:r>
          </a:p>
          <a:p>
            <a:r>
              <a:rPr lang="en-US" sz="1800"/>
              <a:t>Veilig Sportklimaat en Sociale Veiligheid</a:t>
            </a:r>
          </a:p>
          <a:p>
            <a:r>
              <a:rPr lang="en-US" sz="1800"/>
              <a:t>Bestuursstructuur en Transparantie</a:t>
            </a:r>
          </a:p>
          <a:p>
            <a:r>
              <a:rPr lang="en-US" sz="1800"/>
              <a:t>Taken en Rollen binnen een Handbalteam</a:t>
            </a:r>
          </a:p>
        </p:txBody>
      </p:sp>
      <p:pic>
        <p:nvPicPr>
          <p:cNvPr id="6" name="Afbeelding 5">
            <a:extLst>
              <a:ext uri="{FF2B5EF4-FFF2-40B4-BE49-F238E27FC236}">
                <a16:creationId xmlns:a16="http://schemas.microsoft.com/office/drawing/2014/main" xmlns="" id="{78B0D018-217C-56BD-246B-F634A1C227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548639"/>
            <a:ext cx="2719300" cy="2750711"/>
          </a:xfrm>
          <a:prstGeom prst="rect">
            <a:avLst/>
          </a:prstGeom>
        </p:spPr>
      </p:pic>
      <p:sp>
        <p:nvSpPr>
          <p:cNvPr id="8" name="Tijdelijke aanduiding voor inhoud 7">
            <a:extLst>
              <a:ext uri="{FF2B5EF4-FFF2-40B4-BE49-F238E27FC236}">
                <a16:creationId xmlns:a16="http://schemas.microsoft.com/office/drawing/2014/main" xmlns="" id="{1E675DB1-77B5-C98D-CBE0-80C59D0FD6FB}"/>
              </a:ext>
            </a:extLst>
          </p:cNvPr>
          <p:cNvSpPr>
            <a:spLocks noGrp="1"/>
          </p:cNvSpPr>
          <p:nvPr>
            <p:ph sz="half" idx="1"/>
          </p:nvPr>
        </p:nvSpPr>
        <p:spPr/>
        <p:txBody>
          <a:bodyPr/>
          <a:lstStyle/>
          <a:p>
            <a:endParaRPr lang="nl-NL" dirty="0"/>
          </a:p>
        </p:txBody>
      </p:sp>
    </p:spTree>
    <p:extLst>
      <p:ext uri="{BB962C8B-B14F-4D97-AF65-F5344CB8AC3E}">
        <p14:creationId xmlns:p14="http://schemas.microsoft.com/office/powerpoint/2010/main" val="2632163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E8D3B17-7638-DFD3-18E4-8A6D6117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C55460F-4950-9C6E-9BF5-8D149D9C933A}"/>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2800" b="1" kern="1200" dirty="0">
                <a:solidFill>
                  <a:schemeClr val="tx1"/>
                </a:solidFill>
                <a:latin typeface="+mj-lt"/>
                <a:ea typeface="+mj-ea"/>
                <a:cs typeface="+mj-cs"/>
              </a:rPr>
              <a:t>Financieel en inhoudelijk jaarverslag, ALV en democratische besluitvorming</a:t>
            </a:r>
          </a:p>
        </p:txBody>
      </p:sp>
      <p:sp>
        <p:nvSpPr>
          <p:cNvPr id="4" name="Tijdelijke aanduiding voor inhoud 3">
            <a:extLst>
              <a:ext uri="{FF2B5EF4-FFF2-40B4-BE49-F238E27FC236}">
                <a16:creationId xmlns:a16="http://schemas.microsoft.com/office/drawing/2014/main" xmlns="" id="{A0E14E5B-2319-7D52-5805-F9F44F70B110}"/>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Font typeface="Arial" panose="020B0604020202020204" pitchFamily="34" charset="0"/>
              <a:buNone/>
            </a:pPr>
            <a:r>
              <a:rPr lang="nl-NL" sz="1400" b="1"/>
              <a:t>Transparantie via financieel verslag</a:t>
            </a:r>
          </a:p>
          <a:p>
            <a:pPr marL="0" lvl="1" indent="0">
              <a:buFont typeface="Arial" panose="020B0604020202020204" pitchFamily="34" charset="0"/>
              <a:buNone/>
            </a:pPr>
            <a:r>
              <a:rPr lang="nl-NL" sz="1400"/>
              <a:t>Het financieel jaarverslag wordt jaarlijks opgesteld en gecontroleerd door de kascommissie voor inzicht in de financiële gezondheid.</a:t>
            </a:r>
          </a:p>
          <a:p>
            <a:pPr marL="0" indent="0">
              <a:spcBef>
                <a:spcPts val="2500"/>
              </a:spcBef>
              <a:buFont typeface="Arial" panose="020B0604020202020204" pitchFamily="34" charset="0"/>
              <a:buNone/>
            </a:pPr>
            <a:r>
              <a:rPr lang="nl-NL" sz="1400" b="1"/>
              <a:t>Inhoudelijk jaarverslag</a:t>
            </a:r>
          </a:p>
          <a:p>
            <a:pPr marL="0" lvl="1" indent="0">
              <a:buFont typeface="Arial" panose="020B0604020202020204" pitchFamily="34" charset="0"/>
              <a:buNone/>
            </a:pPr>
            <a:r>
              <a:rPr lang="nl-NL" sz="1400"/>
              <a:t>Het inhoudelijk verslag toont belangrijke ontwikkelingen, successen en aandachtspunten van het afgelopen seizoen helder en overzichtelijk.</a:t>
            </a:r>
          </a:p>
          <a:p>
            <a:pPr marL="0" indent="0">
              <a:spcBef>
                <a:spcPts val="2500"/>
              </a:spcBef>
              <a:buFont typeface="Arial" panose="020B0604020202020204" pitchFamily="34" charset="0"/>
              <a:buNone/>
            </a:pPr>
            <a:r>
              <a:rPr lang="nl-NL" sz="1400" b="1"/>
              <a:t>Democratische besluitvorming bij ALV</a:t>
            </a:r>
          </a:p>
          <a:p>
            <a:pPr marL="0" lvl="1" indent="0">
              <a:buFont typeface="Arial" panose="020B0604020202020204" pitchFamily="34" charset="0"/>
              <a:buNone/>
            </a:pPr>
            <a:r>
              <a:rPr lang="nl-NL" sz="1400"/>
              <a:t>Tijdens de ALV kunnen leden stemmen over belangrijke besluiten en samen de koers van de vereniging bepalen.</a:t>
            </a:r>
          </a:p>
        </p:txBody>
      </p:sp>
      <p:sp>
        <p:nvSpPr>
          <p:cNvPr id="6" name="Tijdelijke aanduiding voor inhoud 5">
            <a:extLst>
              <a:ext uri="{FF2B5EF4-FFF2-40B4-BE49-F238E27FC236}">
                <a16:creationId xmlns:a16="http://schemas.microsoft.com/office/drawing/2014/main" xmlns="" id="{69B2B476-8AB6-86E6-11CA-8B72B233ABD6}"/>
              </a:ext>
            </a:extLst>
          </p:cNvPr>
          <p:cNvSpPr>
            <a:spLocks noGrp="1"/>
          </p:cNvSpPr>
          <p:nvPr>
            <p:ph sz="half" idx="1"/>
          </p:nvPr>
        </p:nvSpPr>
        <p:spPr/>
        <p:txBody>
          <a:bodyPr/>
          <a:lstStyle/>
          <a:p>
            <a:endParaRPr lang="nl-NL"/>
          </a:p>
        </p:txBody>
      </p:sp>
      <p:pic>
        <p:nvPicPr>
          <p:cNvPr id="8" name="Afbeelding 7">
            <a:extLst>
              <a:ext uri="{FF2B5EF4-FFF2-40B4-BE49-F238E27FC236}">
                <a16:creationId xmlns:a16="http://schemas.microsoft.com/office/drawing/2014/main" xmlns="" id="{3BA33C74-546C-2BD7-6159-08BEB3299C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297" y="1804886"/>
            <a:ext cx="4377015" cy="3248227"/>
          </a:xfrm>
          <a:prstGeom prst="rect">
            <a:avLst/>
          </a:prstGeom>
        </p:spPr>
      </p:pic>
    </p:spTree>
    <p:extLst>
      <p:ext uri="{BB962C8B-B14F-4D97-AF65-F5344CB8AC3E}">
        <p14:creationId xmlns:p14="http://schemas.microsoft.com/office/powerpoint/2010/main" val="3138897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3E8498D-DA8F-EF6C-5420-F153D4979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B4C73CB3-C81F-6C9F-9782-8814CFC8F5B5}"/>
              </a:ext>
            </a:extLst>
          </p:cNvPr>
          <p:cNvSpPr>
            <a:spLocks noGrp="1"/>
          </p:cNvSpPr>
          <p:nvPr>
            <p:ph type="ctrTitle"/>
          </p:nvPr>
        </p:nvSpPr>
        <p:spPr>
          <a:xfrm>
            <a:off x="277091" y="1814321"/>
            <a:ext cx="7772400" cy="4560920"/>
          </a:xfrm>
        </p:spPr>
        <p:txBody>
          <a:bodyPr anchor="b">
            <a:normAutofit/>
          </a:bodyPr>
          <a:lstStyle/>
          <a:p>
            <a:pPr algn="l"/>
            <a:r>
              <a:rPr lang="nl-NL" sz="7400"/>
              <a:t>Taken en Rollen binnen een Handbalteam</a:t>
            </a:r>
          </a:p>
        </p:txBody>
      </p:sp>
      <p:pic>
        <p:nvPicPr>
          <p:cNvPr id="3" name="Afbeelding 2">
            <a:extLst>
              <a:ext uri="{FF2B5EF4-FFF2-40B4-BE49-F238E27FC236}">
                <a16:creationId xmlns:a16="http://schemas.microsoft.com/office/drawing/2014/main" xmlns="" id="{84F5FDA3-B209-EF6A-7B8C-A74CA360F2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653" y="744235"/>
            <a:ext cx="2152073" cy="2496186"/>
          </a:xfrm>
          <a:prstGeom prst="rect">
            <a:avLst/>
          </a:prstGeom>
        </p:spPr>
      </p:pic>
    </p:spTree>
    <p:extLst>
      <p:ext uri="{BB962C8B-B14F-4D97-AF65-F5344CB8AC3E}">
        <p14:creationId xmlns:p14="http://schemas.microsoft.com/office/powerpoint/2010/main" val="24668488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961259D-605E-E200-FF9F-7C8C71D7C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A4429573-9172-77BE-17BB-C91D216760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300" b="1" kern="1200" dirty="0">
                <a:solidFill>
                  <a:schemeClr val="tx1"/>
                </a:solidFill>
                <a:latin typeface="+mj-lt"/>
                <a:ea typeface="+mj-ea"/>
                <a:cs typeface="+mj-cs"/>
              </a:rPr>
              <a:t>Trainer/Coach: verantwoordelijkheden en taken</a:t>
            </a:r>
          </a:p>
        </p:txBody>
      </p:sp>
      <p:sp>
        <p:nvSpPr>
          <p:cNvPr id="4" name="Tijdelijke aanduiding voor inhoud 3">
            <a:extLst>
              <a:ext uri="{FF2B5EF4-FFF2-40B4-BE49-F238E27FC236}">
                <a16:creationId xmlns:a16="http://schemas.microsoft.com/office/drawing/2014/main" xmlns="" id="{B54E9170-15C9-A671-0B38-E1B3EF995AF6}"/>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nl-NL" sz="1400" b="1"/>
              <a:t>Ontwikkelen trainingsschema's</a:t>
            </a:r>
          </a:p>
          <a:p>
            <a:pPr marL="0" lvl="1" indent="0">
              <a:buFont typeface="Arial" panose="020B0604020202020204" pitchFamily="34" charset="0"/>
              <a:buNone/>
            </a:pPr>
            <a:r>
              <a:rPr lang="nl-NL" sz="1400"/>
              <a:t>De coach stelt effectieve trainingsschema's en sessies op om spelers te verbeteren en doelen te bereiken.</a:t>
            </a:r>
          </a:p>
          <a:p>
            <a:pPr marL="0" indent="0">
              <a:spcBef>
                <a:spcPts val="2500"/>
              </a:spcBef>
              <a:buFont typeface="Arial" panose="020B0604020202020204" pitchFamily="34" charset="0"/>
              <a:buNone/>
            </a:pPr>
            <a:r>
              <a:rPr lang="nl-NL" sz="1400" b="1"/>
              <a:t>Begeleiden en motiveren</a:t>
            </a:r>
          </a:p>
          <a:p>
            <a:pPr marL="0" lvl="1" indent="0">
              <a:buFont typeface="Arial" panose="020B0604020202020204" pitchFamily="34" charset="0"/>
              <a:buNone/>
            </a:pPr>
            <a:r>
              <a:rPr lang="nl-NL" sz="1400"/>
              <a:t>De coach begeleidt spelers persoonlijk en stimuleert hun motivatie voor betere prestaties.</a:t>
            </a:r>
          </a:p>
          <a:p>
            <a:pPr marL="0" indent="0">
              <a:spcBef>
                <a:spcPts val="2500"/>
              </a:spcBef>
              <a:buFont typeface="Arial" panose="020B0604020202020204" pitchFamily="34" charset="0"/>
              <a:buNone/>
            </a:pPr>
            <a:r>
              <a:rPr lang="nl-NL" sz="1400" b="1"/>
              <a:t>Tactische wedstrijdplanning</a:t>
            </a:r>
          </a:p>
          <a:p>
            <a:pPr marL="0" lvl="1" indent="0">
              <a:buFont typeface="Arial" panose="020B0604020202020204" pitchFamily="34" charset="0"/>
              <a:buNone/>
            </a:pPr>
            <a:r>
              <a:rPr lang="nl-NL" sz="1400"/>
              <a:t>De coach plant tactieken en strategieën om wedstrijden succesvol te leiden en winnen.</a:t>
            </a:r>
          </a:p>
        </p:txBody>
      </p:sp>
      <p:pic>
        <p:nvPicPr>
          <p:cNvPr id="6" name="Afbeelding 5">
            <a:extLst>
              <a:ext uri="{FF2B5EF4-FFF2-40B4-BE49-F238E27FC236}">
                <a16:creationId xmlns:a16="http://schemas.microsoft.com/office/drawing/2014/main" xmlns="" id="{64F5DB2B-297C-634C-D331-9394DDB32A2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714836" y="0"/>
            <a:ext cx="5597237" cy="6858000"/>
          </a:xfrm>
          <a:prstGeom prst="rect">
            <a:avLst/>
          </a:prstGeom>
        </p:spPr>
      </p:pic>
      <p:sp>
        <p:nvSpPr>
          <p:cNvPr id="8" name="Tijdelijke aanduiding voor inhoud 7">
            <a:extLst>
              <a:ext uri="{FF2B5EF4-FFF2-40B4-BE49-F238E27FC236}">
                <a16:creationId xmlns:a16="http://schemas.microsoft.com/office/drawing/2014/main" xmlns="" id="{126FFB20-EE77-21F8-88F6-239D8AADF917}"/>
              </a:ext>
            </a:extLst>
          </p:cNvPr>
          <p:cNvSpPr>
            <a:spLocks noGrp="1"/>
          </p:cNvSpPr>
          <p:nvPr>
            <p:ph sz="half" idx="1"/>
          </p:nvPr>
        </p:nvSpPr>
        <p:spPr/>
        <p:txBody>
          <a:bodyPr/>
          <a:lstStyle/>
          <a:p>
            <a:endParaRPr lang="nl-NL"/>
          </a:p>
        </p:txBody>
      </p:sp>
    </p:spTree>
    <p:extLst>
      <p:ext uri="{BB962C8B-B14F-4D97-AF65-F5344CB8AC3E}">
        <p14:creationId xmlns:p14="http://schemas.microsoft.com/office/powerpoint/2010/main" val="460412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D905D5B-81A8-A5BA-F070-2788B26E0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1FF34F4-5950-FE60-BF97-90E3DFED9AD3}"/>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Teammanager: communicatie, organisatie en Sportlink</a:t>
            </a:r>
          </a:p>
        </p:txBody>
      </p:sp>
      <p:sp>
        <p:nvSpPr>
          <p:cNvPr id="4" name="Tijdelijke aanduiding voor inhoud 3">
            <a:extLst>
              <a:ext uri="{FF2B5EF4-FFF2-40B4-BE49-F238E27FC236}">
                <a16:creationId xmlns:a16="http://schemas.microsoft.com/office/drawing/2014/main" xmlns="" id="{34C75FF7-396E-A84F-4867-3FFBD521A5DA}"/>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Font typeface="Arial" panose="020B0604020202020204" pitchFamily="34" charset="0"/>
              <a:buNone/>
            </a:pPr>
            <a:r>
              <a:rPr lang="nl-NL" sz="1400" b="1"/>
              <a:t>Eerste aanspreekpunt spelers</a:t>
            </a:r>
          </a:p>
          <a:p>
            <a:pPr marL="0" lvl="1" indent="0">
              <a:buFont typeface="Arial" panose="020B0604020202020204" pitchFamily="34" charset="0"/>
              <a:buNone/>
            </a:pPr>
            <a:r>
              <a:rPr lang="nl-NL" sz="1400"/>
              <a:t>De teammanager is het primaire contact voor spelers en zorgt voor heldere communicatie binnen het team.</a:t>
            </a:r>
          </a:p>
          <a:p>
            <a:pPr marL="0" indent="0">
              <a:spcBef>
                <a:spcPts val="2500"/>
              </a:spcBef>
              <a:buFont typeface="Arial" panose="020B0604020202020204" pitchFamily="34" charset="0"/>
              <a:buNone/>
            </a:pPr>
            <a:r>
              <a:rPr lang="nl-NL" sz="1400" b="1"/>
              <a:t>Communicatie tussen betrokkenen</a:t>
            </a:r>
          </a:p>
          <a:p>
            <a:pPr marL="0" lvl="1" indent="0">
              <a:buFont typeface="Arial" panose="020B0604020202020204" pitchFamily="34" charset="0"/>
              <a:buNone/>
            </a:pPr>
            <a:r>
              <a:rPr lang="nl-NL" sz="1400"/>
              <a:t>Verzorgt de communicatie tussen trainers, spelers, ouders en de club voor een soepel teamproces.</a:t>
            </a:r>
          </a:p>
          <a:p>
            <a:pPr marL="0" indent="0">
              <a:spcBef>
                <a:spcPts val="2500"/>
              </a:spcBef>
              <a:buFont typeface="Arial" panose="020B0604020202020204" pitchFamily="34" charset="0"/>
              <a:buNone/>
            </a:pPr>
            <a:r>
              <a:rPr lang="nl-NL" sz="1400" b="1"/>
              <a:t>Wedstrijdtenues en benodigdheden</a:t>
            </a:r>
          </a:p>
          <a:p>
            <a:pPr marL="0" lvl="1" indent="0">
              <a:buFont typeface="Arial" panose="020B0604020202020204" pitchFamily="34" charset="0"/>
              <a:buNone/>
            </a:pPr>
            <a:r>
              <a:rPr lang="nl-NL" sz="1400"/>
              <a:t>Zorgt dat wedstrijdtenues en benodigde materialen beschikbaar en klaar zijn voor de wedstrijden.</a:t>
            </a:r>
          </a:p>
          <a:p>
            <a:pPr marL="0" indent="0">
              <a:spcBef>
                <a:spcPts val="2500"/>
              </a:spcBef>
              <a:buFont typeface="Arial" panose="020B0604020202020204" pitchFamily="34" charset="0"/>
              <a:buNone/>
            </a:pPr>
            <a:r>
              <a:rPr lang="nl-NL" sz="1400" b="1"/>
              <a:t>Wedstrijdformulier invullen</a:t>
            </a:r>
          </a:p>
          <a:p>
            <a:pPr marL="0" lvl="1" indent="0">
              <a:buFont typeface="Arial" panose="020B0604020202020204" pitchFamily="34" charset="0"/>
              <a:buNone/>
            </a:pPr>
            <a:r>
              <a:rPr lang="nl-NL" sz="1400"/>
              <a:t>Verantwoordelijk voor het correct invullen en beheren van het wedstrijdformulier in Sportlink.</a:t>
            </a:r>
          </a:p>
        </p:txBody>
      </p:sp>
      <p:sp>
        <p:nvSpPr>
          <p:cNvPr id="6" name="Tijdelijke aanduiding voor inhoud 5">
            <a:extLst>
              <a:ext uri="{FF2B5EF4-FFF2-40B4-BE49-F238E27FC236}">
                <a16:creationId xmlns:a16="http://schemas.microsoft.com/office/drawing/2014/main" xmlns="" id="{C1A96472-671F-A524-9551-955203472A2D}"/>
              </a:ext>
            </a:extLst>
          </p:cNvPr>
          <p:cNvSpPr>
            <a:spLocks noGrp="1"/>
          </p:cNvSpPr>
          <p:nvPr>
            <p:ph sz="half" idx="1"/>
          </p:nvPr>
        </p:nvSpPr>
        <p:spPr>
          <a:xfrm>
            <a:off x="612648" y="2111953"/>
            <a:ext cx="5181600" cy="4351338"/>
          </a:xfrm>
        </p:spPr>
        <p:txBody>
          <a:bodyPr/>
          <a:lstStyle/>
          <a:p>
            <a:endParaRPr lang="nl-NL" dirty="0"/>
          </a:p>
        </p:txBody>
      </p:sp>
      <p:pic>
        <p:nvPicPr>
          <p:cNvPr id="7" name="Afbeelding 6">
            <a:extLst>
              <a:ext uri="{FF2B5EF4-FFF2-40B4-BE49-F238E27FC236}">
                <a16:creationId xmlns:a16="http://schemas.microsoft.com/office/drawing/2014/main" xmlns="" id="{7813A6A8-8A55-C8D5-A0CA-6316B1D50C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90" y="513060"/>
            <a:ext cx="3620655" cy="3436346"/>
          </a:xfrm>
          <a:prstGeom prst="rect">
            <a:avLst/>
          </a:prstGeom>
        </p:spPr>
      </p:pic>
    </p:spTree>
    <p:extLst>
      <p:ext uri="{BB962C8B-B14F-4D97-AF65-F5344CB8AC3E}">
        <p14:creationId xmlns:p14="http://schemas.microsoft.com/office/powerpoint/2010/main" val="1331244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D905D5B-81A8-A5BA-F070-2788B26E0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74E5A12-B69F-7D2C-DDEA-82E0B87BA938}"/>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Teamouder/teamlid: coördinatie van activiteiten en teamuitjes</a:t>
            </a:r>
          </a:p>
        </p:txBody>
      </p:sp>
      <p:pic>
        <p:nvPicPr>
          <p:cNvPr id="5" name="Tijdelijke aanduiding voor inhoud 4" descr="Bovenaanzicht van een groep vrienden die handen op het veld stapelen met een voetbal">
            <a:extLst>
              <a:ext uri="{FF2B5EF4-FFF2-40B4-BE49-F238E27FC236}">
                <a16:creationId xmlns:a16="http://schemas.microsoft.com/office/drawing/2014/main" xmlns="" id="{FD994ECC-0DA2-4753-8135-6D184C5D53DE}"/>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713615" y="681318"/>
            <a:ext cx="4680637" cy="3083858"/>
          </a:xfrm>
          <a:prstGeom prst="rect">
            <a:avLst/>
          </a:prstGeom>
        </p:spPr>
      </p:pic>
      <p:sp>
        <p:nvSpPr>
          <p:cNvPr id="4" name="Tijdelijke aanduiding voor inhoud 3">
            <a:extLst>
              <a:ext uri="{FF2B5EF4-FFF2-40B4-BE49-F238E27FC236}">
                <a16:creationId xmlns:a16="http://schemas.microsoft.com/office/drawing/2014/main" xmlns="" id="{07F0645C-EC17-109C-F61B-FEBA1EE376C0}"/>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Font typeface="Arial" panose="020B0604020202020204" pitchFamily="34" charset="0"/>
              <a:buNone/>
            </a:pPr>
            <a:r>
              <a:rPr lang="nl-NL" sz="1400" b="1"/>
              <a:t>Vervoer coördineren</a:t>
            </a:r>
          </a:p>
          <a:p>
            <a:pPr marL="0" lvl="1" indent="0">
              <a:buFont typeface="Arial" panose="020B0604020202020204" pitchFamily="34" charset="0"/>
              <a:buNone/>
            </a:pPr>
            <a:r>
              <a:rPr lang="nl-NL" sz="1400"/>
              <a:t>Organiseren van vervoer naar uitwedstrijden om vlot en efficiënt teamvervoer te garanderen.</a:t>
            </a:r>
          </a:p>
          <a:p>
            <a:pPr marL="0" indent="0">
              <a:spcBef>
                <a:spcPts val="2500"/>
              </a:spcBef>
              <a:buFont typeface="Arial" panose="020B0604020202020204" pitchFamily="34" charset="0"/>
              <a:buNone/>
            </a:pPr>
            <a:r>
              <a:rPr lang="nl-NL" sz="1400" b="1"/>
              <a:t>Tenues en was coördinatie</a:t>
            </a:r>
          </a:p>
          <a:p>
            <a:pPr marL="0" lvl="1" indent="0">
              <a:buFont typeface="Arial" panose="020B0604020202020204" pitchFamily="34" charset="0"/>
              <a:buNone/>
            </a:pPr>
            <a:r>
              <a:rPr lang="nl-NL" sz="1400"/>
              <a:t>Zorgen voor juiste tenues en het beheer van de wastas voor een nette en georganiseerde teamuitstraling.</a:t>
            </a:r>
          </a:p>
          <a:p>
            <a:pPr marL="0" indent="0">
              <a:spcBef>
                <a:spcPts val="2500"/>
              </a:spcBef>
              <a:buFont typeface="Arial" panose="020B0604020202020204" pitchFamily="34" charset="0"/>
              <a:buNone/>
            </a:pPr>
            <a:r>
              <a:rPr lang="nl-NL" sz="1400" b="1"/>
              <a:t>Bardiensten organiseren</a:t>
            </a:r>
          </a:p>
          <a:p>
            <a:pPr marL="0" lvl="1" indent="0">
              <a:buFont typeface="Arial" panose="020B0604020202020204" pitchFamily="34" charset="0"/>
              <a:buNone/>
            </a:pPr>
            <a:r>
              <a:rPr lang="nl-NL" sz="1400"/>
              <a:t>Coördineren van bardiensten om sociale interacties en ondersteuning tijdens evenementen te faciliteren.</a:t>
            </a:r>
          </a:p>
          <a:p>
            <a:pPr marL="0" indent="0">
              <a:spcBef>
                <a:spcPts val="2500"/>
              </a:spcBef>
              <a:buFont typeface="Arial" panose="020B0604020202020204" pitchFamily="34" charset="0"/>
              <a:buNone/>
            </a:pPr>
            <a:r>
              <a:rPr lang="nl-NL" sz="1400" b="1"/>
              <a:t>Teamuitjes organiseren</a:t>
            </a:r>
          </a:p>
          <a:p>
            <a:pPr marL="0" lvl="1" indent="0">
              <a:buFont typeface="Arial" panose="020B0604020202020204" pitchFamily="34" charset="0"/>
              <a:buNone/>
            </a:pPr>
            <a:r>
              <a:rPr lang="nl-NL" sz="1400"/>
              <a:t>Plannen van teamuitjes en sociale activiteiten om de teamgeest en samenwerking te versterken.</a:t>
            </a:r>
          </a:p>
        </p:txBody>
      </p:sp>
    </p:spTree>
    <p:extLst>
      <p:ext uri="{BB962C8B-B14F-4D97-AF65-F5344CB8AC3E}">
        <p14:creationId xmlns:p14="http://schemas.microsoft.com/office/powerpoint/2010/main" val="3747869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E8D3B17-7638-DFD3-18E4-8A6D6117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74EC514-7D9F-2D07-77A1-E4D21D08B611}"/>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2800" b="1" kern="1200" dirty="0" err="1">
                <a:solidFill>
                  <a:schemeClr val="tx1"/>
                </a:solidFill>
                <a:latin typeface="+mj-lt"/>
                <a:ea typeface="+mj-ea"/>
                <a:cs typeface="+mj-cs"/>
              </a:rPr>
              <a:t>Razende</a:t>
            </a:r>
            <a:r>
              <a:rPr lang="en-US" sz="2800" b="1" kern="1200" dirty="0">
                <a:solidFill>
                  <a:schemeClr val="tx1"/>
                </a:solidFill>
                <a:latin typeface="+mj-lt"/>
                <a:ea typeface="+mj-ea"/>
                <a:cs typeface="+mj-cs"/>
              </a:rPr>
              <a:t> reporters: media, nieuwsbrieven en verslaglegging</a:t>
            </a:r>
          </a:p>
        </p:txBody>
      </p:sp>
      <p:sp>
        <p:nvSpPr>
          <p:cNvPr id="4" name="Tijdelijke aanduiding voor inhoud 3">
            <a:extLst>
              <a:ext uri="{FF2B5EF4-FFF2-40B4-BE49-F238E27FC236}">
                <a16:creationId xmlns:a16="http://schemas.microsoft.com/office/drawing/2014/main" xmlns="" id="{663DBED1-3D83-374D-E03D-F4BEE1B53CDD}"/>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Font typeface="Arial" panose="020B0604020202020204" pitchFamily="34" charset="0"/>
              <a:buNone/>
            </a:pPr>
            <a:r>
              <a:rPr lang="nl-NL" sz="1400" b="1" dirty="0"/>
              <a:t>Media-inhoud verzamelen</a:t>
            </a:r>
          </a:p>
          <a:p>
            <a:pPr marL="0" lvl="1" indent="0">
              <a:buFont typeface="Arial" panose="020B0604020202020204" pitchFamily="34" charset="0"/>
              <a:buNone/>
            </a:pPr>
            <a:r>
              <a:rPr lang="nl-NL" sz="1400" dirty="0"/>
              <a:t>Verantwoordelijk voor het verzamelen van foto’s en filmpjes van wedstrijden en activiteiten voor communicatiekanalen.</a:t>
            </a:r>
          </a:p>
          <a:p>
            <a:pPr marL="0" indent="0">
              <a:spcBef>
                <a:spcPts val="2500"/>
              </a:spcBef>
              <a:buFont typeface="Arial" panose="020B0604020202020204" pitchFamily="34" charset="0"/>
              <a:buNone/>
            </a:pPr>
            <a:r>
              <a:rPr lang="nl-NL" sz="1400" b="1" dirty="0"/>
              <a:t>Content (laten) schrijven voor media</a:t>
            </a:r>
          </a:p>
          <a:p>
            <a:pPr marL="0" lvl="1" indent="0">
              <a:buFont typeface="Arial" panose="020B0604020202020204" pitchFamily="34" charset="0"/>
              <a:buNone/>
            </a:pPr>
            <a:r>
              <a:rPr lang="nl-NL" sz="1400" dirty="0"/>
              <a:t>Schrijven van korte teksten per wedstrijd en activiteit voor publicatie op sociale media platforms.</a:t>
            </a:r>
          </a:p>
        </p:txBody>
      </p:sp>
      <p:sp>
        <p:nvSpPr>
          <p:cNvPr id="8" name="Tijdelijke aanduiding voor inhoud 7">
            <a:extLst>
              <a:ext uri="{FF2B5EF4-FFF2-40B4-BE49-F238E27FC236}">
                <a16:creationId xmlns:a16="http://schemas.microsoft.com/office/drawing/2014/main" xmlns="" id="{2064FD43-5143-6541-05B0-24F7F9979CB7}"/>
              </a:ext>
            </a:extLst>
          </p:cNvPr>
          <p:cNvSpPr>
            <a:spLocks noGrp="1"/>
          </p:cNvSpPr>
          <p:nvPr>
            <p:ph sz="half" idx="1"/>
          </p:nvPr>
        </p:nvSpPr>
        <p:spPr/>
        <p:txBody>
          <a:bodyPr/>
          <a:lstStyle/>
          <a:p>
            <a:endParaRPr lang="nl-NL" dirty="0"/>
          </a:p>
        </p:txBody>
      </p:sp>
      <p:pic>
        <p:nvPicPr>
          <p:cNvPr id="11" name="Afbeelding 10">
            <a:extLst>
              <a:ext uri="{FF2B5EF4-FFF2-40B4-BE49-F238E27FC236}">
                <a16:creationId xmlns:a16="http://schemas.microsoft.com/office/drawing/2014/main" xmlns="" id="{3AA05B6A-8F67-F889-83F4-53EB5A2383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657" y="1940528"/>
            <a:ext cx="4813219" cy="3505327"/>
          </a:xfrm>
          <a:prstGeom prst="rect">
            <a:avLst/>
          </a:prstGeom>
        </p:spPr>
      </p:pic>
    </p:spTree>
    <p:extLst>
      <p:ext uri="{BB962C8B-B14F-4D97-AF65-F5344CB8AC3E}">
        <p14:creationId xmlns:p14="http://schemas.microsoft.com/office/powerpoint/2010/main" val="928665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3E8498D-DA8F-EF6C-5420-F153D4979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8946B89B-41A8-6097-111A-122404F56E59}"/>
              </a:ext>
            </a:extLst>
          </p:cNvPr>
          <p:cNvSpPr>
            <a:spLocks noGrp="1"/>
          </p:cNvSpPr>
          <p:nvPr>
            <p:ph type="ctrTitle"/>
          </p:nvPr>
        </p:nvSpPr>
        <p:spPr>
          <a:xfrm>
            <a:off x="277091" y="1814321"/>
            <a:ext cx="7772400" cy="4560920"/>
          </a:xfrm>
        </p:spPr>
        <p:txBody>
          <a:bodyPr anchor="b">
            <a:normAutofit/>
          </a:bodyPr>
          <a:lstStyle/>
          <a:p>
            <a:pPr algn="l"/>
            <a:r>
              <a:rPr lang="nl-NL" sz="7400"/>
              <a:t>Toekomstvisie en Ambities van SV Rijnstreek</a:t>
            </a:r>
          </a:p>
        </p:txBody>
      </p:sp>
      <p:pic>
        <p:nvPicPr>
          <p:cNvPr id="4" name="Afbeelding 3">
            <a:extLst>
              <a:ext uri="{FF2B5EF4-FFF2-40B4-BE49-F238E27FC236}">
                <a16:creationId xmlns:a16="http://schemas.microsoft.com/office/drawing/2014/main" xmlns="" id="{19F53023-87BB-6149-22B7-39FFB8261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653" y="744235"/>
            <a:ext cx="2152073" cy="2496186"/>
          </a:xfrm>
          <a:prstGeom prst="rect">
            <a:avLst/>
          </a:prstGeom>
        </p:spPr>
      </p:pic>
    </p:spTree>
    <p:extLst>
      <p:ext uri="{BB962C8B-B14F-4D97-AF65-F5344CB8AC3E}">
        <p14:creationId xmlns:p14="http://schemas.microsoft.com/office/powerpoint/2010/main" val="27083508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DD1D22E-5996-E45B-92B2-659F701A4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A3219C26-B326-66F7-483B-E86111AA3D9E}"/>
              </a:ext>
            </a:extLst>
          </p:cNvPr>
          <p:cNvSpPr>
            <a:spLocks noGrp="1"/>
          </p:cNvSpPr>
          <p:nvPr>
            <p:ph type="title"/>
          </p:nvPr>
        </p:nvSpPr>
        <p:spPr>
          <a:xfrm>
            <a:off x="614679" y="548639"/>
            <a:ext cx="3977640" cy="5719640"/>
          </a:xfrm>
        </p:spPr>
        <p:txBody>
          <a:bodyPr anchor="t">
            <a:normAutofit/>
          </a:bodyPr>
          <a:lstStyle/>
          <a:p>
            <a:r>
              <a:rPr lang="nl-NL" dirty="0"/>
              <a:t>Visie </a:t>
            </a:r>
            <a:br>
              <a:rPr lang="nl-NL" dirty="0"/>
            </a:br>
            <a:endParaRPr lang="nl-NL" dirty="0"/>
          </a:p>
        </p:txBody>
      </p:sp>
      <p:graphicFrame>
        <p:nvGraphicFramePr>
          <p:cNvPr id="4" name="Tijdelijke aanduiding voor inhoud 4">
            <a:extLst>
              <a:ext uri="{FF2B5EF4-FFF2-40B4-BE49-F238E27FC236}">
                <a16:creationId xmlns:a16="http://schemas.microsoft.com/office/drawing/2014/main" xmlns="" id="{862EB0D2-6A7E-4C9A-8EAE-1449BF243CA3}"/>
              </a:ext>
            </a:extLst>
          </p:cNvPr>
          <p:cNvGraphicFramePr>
            <a:graphicFrameLocks noGrp="1"/>
          </p:cNvGraphicFramePr>
          <p:nvPr>
            <p:ph idx="1"/>
            <p:extLst>
              <p:ext uri="{D42A27DB-BD31-4B8C-83A1-F6EECF244321}">
                <p14:modId xmlns:p14="http://schemas.microsoft.com/office/powerpoint/2010/main" val="189752575"/>
              </p:ext>
              <p:ext uri="{E7BDC344-281C-4309-B0C6-D0EE65EED2A8}">
                <p202:designPr xmlns:p202="http://schemas.microsoft.com/office/powerpoint/2020/02/main" xmlns="">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xmlns="" id="{AB571DBA-9D23-89E0-8DA2-D197BE91ACAF}"/>
              </a:ext>
            </a:extLst>
          </p:cNvPr>
          <p:cNvPicPr>
            <a:picLocks noChangeAspect="1"/>
          </p:cNvPicPr>
          <p:nvPr/>
        </p:nvPicPr>
        <p:blipFill>
          <a:blip r:embed="rId8"/>
          <a:stretch>
            <a:fillRect/>
          </a:stretch>
        </p:blipFill>
        <p:spPr>
          <a:xfrm>
            <a:off x="3321013" y="589721"/>
            <a:ext cx="3938224" cy="5861304"/>
          </a:xfrm>
          <a:prstGeom prst="rect">
            <a:avLst/>
          </a:prstGeom>
        </p:spPr>
      </p:pic>
    </p:spTree>
    <p:extLst>
      <p:ext uri="{BB962C8B-B14F-4D97-AF65-F5344CB8AC3E}">
        <p14:creationId xmlns:p14="http://schemas.microsoft.com/office/powerpoint/2010/main" val="31353592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DD1D22E-5996-E45B-92B2-659F701A4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E2600C6F-A24E-F68B-D817-6855881CC845}"/>
              </a:ext>
            </a:extLst>
          </p:cNvPr>
          <p:cNvSpPr>
            <a:spLocks noGrp="1"/>
          </p:cNvSpPr>
          <p:nvPr>
            <p:ph type="title"/>
          </p:nvPr>
        </p:nvSpPr>
        <p:spPr>
          <a:xfrm>
            <a:off x="614679" y="548639"/>
            <a:ext cx="3977640" cy="5719640"/>
          </a:xfrm>
        </p:spPr>
        <p:txBody>
          <a:bodyPr anchor="t">
            <a:normAutofit/>
          </a:bodyPr>
          <a:lstStyle/>
          <a:p>
            <a:r>
              <a:rPr lang="nl-NL"/>
              <a:t>Focus op jeugd, inclusiviteit en lokale betrokkenheid</a:t>
            </a:r>
          </a:p>
        </p:txBody>
      </p:sp>
      <p:graphicFrame>
        <p:nvGraphicFramePr>
          <p:cNvPr id="4" name="Tijdelijke aanduiding voor inhoud 4">
            <a:extLst>
              <a:ext uri="{FF2B5EF4-FFF2-40B4-BE49-F238E27FC236}">
                <a16:creationId xmlns:a16="http://schemas.microsoft.com/office/drawing/2014/main" xmlns="" id="{40F80803-353D-4F79-8DD0-5829A495B419}"/>
              </a:ext>
            </a:extLst>
          </p:cNvPr>
          <p:cNvGraphicFramePr>
            <a:graphicFrameLocks noGrp="1"/>
          </p:cNvGraphicFramePr>
          <p:nvPr>
            <p:ph idx="1"/>
            <p:extLst>
              <p:ext uri="{D42A27DB-BD31-4B8C-83A1-F6EECF244321}">
                <p14:modId xmlns:p14="http://schemas.microsoft.com/office/powerpoint/2010/main" val="4250135091"/>
              </p:ext>
              <p:ext uri="{E7BDC344-281C-4309-B0C6-D0EE65EED2A8}">
                <p202:designPr xmlns:p202="http://schemas.microsoft.com/office/powerpoint/2020/02/main" xmlns="">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7553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E8D3B17-7638-DFD3-18E4-8A6D6117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A3935E49-7209-4921-30D1-0FAC32160289}"/>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Concrete stappen voor groei en versterking van de vereniging</a:t>
            </a:r>
          </a:p>
        </p:txBody>
      </p:sp>
      <p:pic>
        <p:nvPicPr>
          <p:cNvPr id="5" name="Tijdelijke aanduiding voor inhoud 4" descr="Schot van een fitnessgroep die een overwinning viert in de sportschool">
            <a:extLst>
              <a:ext uri="{FF2B5EF4-FFF2-40B4-BE49-F238E27FC236}">
                <a16:creationId xmlns:a16="http://schemas.microsoft.com/office/drawing/2014/main" xmlns="" id="{79D5504D-3DE7-4B63-BEEF-75D11AFE2AC6}"/>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b="-1"/>
          <a:stretch>
            <a:fillRect/>
          </a:stretch>
        </p:blipFill>
        <p:spPr>
          <a:xfrm>
            <a:off x="20" y="10"/>
            <a:ext cx="4910308" cy="6857990"/>
          </a:xfrm>
          <a:prstGeom prst="rect">
            <a:avLst/>
          </a:prstGeom>
        </p:spPr>
      </p:pic>
      <p:sp>
        <p:nvSpPr>
          <p:cNvPr id="4" name="Tijdelijke aanduiding voor inhoud 3">
            <a:extLst>
              <a:ext uri="{FF2B5EF4-FFF2-40B4-BE49-F238E27FC236}">
                <a16:creationId xmlns:a16="http://schemas.microsoft.com/office/drawing/2014/main" xmlns="" id="{44ED13B9-E1AF-43E0-EFC4-3DABB6ECF091}"/>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Font typeface="Arial" panose="020B0604020202020204" pitchFamily="34" charset="0"/>
              <a:buNone/>
            </a:pPr>
            <a:r>
              <a:rPr lang="nl-NL" sz="1400" b="1"/>
              <a:t>Visie verwezenlijken</a:t>
            </a:r>
          </a:p>
          <a:p>
            <a:pPr marL="0" lvl="1" indent="0">
              <a:buFont typeface="Arial" panose="020B0604020202020204" pitchFamily="34" charset="0"/>
              <a:buNone/>
            </a:pPr>
            <a:r>
              <a:rPr lang="nl-NL" sz="1400"/>
              <a:t>Het jaarplan biedt concrete acties om de visie van de vereniging te realiseren en groei te stimuleren.</a:t>
            </a:r>
          </a:p>
          <a:p>
            <a:pPr marL="0" indent="0">
              <a:spcBef>
                <a:spcPts val="2500"/>
              </a:spcBef>
              <a:buFont typeface="Arial" panose="020B0604020202020204" pitchFamily="34" charset="0"/>
              <a:buNone/>
            </a:pPr>
            <a:r>
              <a:rPr lang="nl-NL" sz="1400" b="1"/>
              <a:t>Samenwerking en plezier</a:t>
            </a:r>
          </a:p>
          <a:p>
            <a:pPr marL="0" lvl="1" indent="0">
              <a:buFont typeface="Arial" panose="020B0604020202020204" pitchFamily="34" charset="0"/>
              <a:buNone/>
            </a:pPr>
            <a:r>
              <a:rPr lang="nl-NL" sz="1400"/>
              <a:t>Samenwerking en plezier vormen de basis voor een hechte en succesvolle vereniging.</a:t>
            </a:r>
          </a:p>
          <a:p>
            <a:pPr marL="0" indent="0">
              <a:spcBef>
                <a:spcPts val="2500"/>
              </a:spcBef>
              <a:buFont typeface="Arial" panose="020B0604020202020204" pitchFamily="34" charset="0"/>
              <a:buNone/>
            </a:pPr>
            <a:r>
              <a:rPr lang="nl-NL" sz="1400" b="1"/>
              <a:t>Sportieve en persoonlijke groei</a:t>
            </a:r>
          </a:p>
          <a:p>
            <a:pPr marL="0" lvl="1" indent="0">
              <a:buFont typeface="Arial" panose="020B0604020202020204" pitchFamily="34" charset="0"/>
              <a:buNone/>
            </a:pPr>
            <a:r>
              <a:rPr lang="nl-NL" sz="1400"/>
              <a:t>Focus op ontwikkeling stimuleert zowel sportieve prestaties als persoonlijke groei van leden.</a:t>
            </a:r>
          </a:p>
        </p:txBody>
      </p:sp>
    </p:spTree>
    <p:extLst>
      <p:ext uri="{BB962C8B-B14F-4D97-AF65-F5344CB8AC3E}">
        <p14:creationId xmlns:p14="http://schemas.microsoft.com/office/powerpoint/2010/main" val="26062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3E8498D-DA8F-EF6C-5420-F153D4979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A488A129-F55E-47CE-11CA-0CFAF16F8C71}"/>
              </a:ext>
            </a:extLst>
          </p:cNvPr>
          <p:cNvSpPr>
            <a:spLocks noGrp="1"/>
          </p:cNvSpPr>
          <p:nvPr>
            <p:ph type="ctrTitle"/>
          </p:nvPr>
        </p:nvSpPr>
        <p:spPr>
          <a:xfrm>
            <a:off x="277091" y="1814321"/>
            <a:ext cx="7772400" cy="4560920"/>
          </a:xfrm>
        </p:spPr>
        <p:txBody>
          <a:bodyPr anchor="b">
            <a:normAutofit/>
          </a:bodyPr>
          <a:lstStyle/>
          <a:p>
            <a:pPr algn="l"/>
            <a:r>
              <a:rPr lang="nl-NL" sz="7400"/>
              <a:t>Organisatie, Communicatie en Sportlink</a:t>
            </a:r>
          </a:p>
        </p:txBody>
      </p:sp>
      <p:pic>
        <p:nvPicPr>
          <p:cNvPr id="3" name="Afbeelding 2">
            <a:extLst>
              <a:ext uri="{FF2B5EF4-FFF2-40B4-BE49-F238E27FC236}">
                <a16:creationId xmlns:a16="http://schemas.microsoft.com/office/drawing/2014/main" xmlns="" id="{3CB9DAC0-3935-25C7-E14F-92AA9A4AF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653" y="744235"/>
            <a:ext cx="2152073" cy="2496186"/>
          </a:xfrm>
          <a:prstGeom prst="rect">
            <a:avLst/>
          </a:prstGeom>
        </p:spPr>
      </p:pic>
    </p:spTree>
    <p:extLst>
      <p:ext uri="{BB962C8B-B14F-4D97-AF65-F5344CB8AC3E}">
        <p14:creationId xmlns:p14="http://schemas.microsoft.com/office/powerpoint/2010/main" val="22550300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DD1D22E-5996-E45B-92B2-659F701A4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xmlns="" id="{FC6500A9-A71E-D5C9-7445-4E38997D7DA8}"/>
              </a:ext>
            </a:extLst>
          </p:cNvPr>
          <p:cNvSpPr>
            <a:spLocks noGrp="1"/>
          </p:cNvSpPr>
          <p:nvPr>
            <p:ph type="title"/>
          </p:nvPr>
        </p:nvSpPr>
        <p:spPr>
          <a:xfrm>
            <a:off x="614679" y="548639"/>
            <a:ext cx="3977640" cy="5719640"/>
          </a:xfrm>
        </p:spPr>
        <p:txBody>
          <a:bodyPr anchor="t">
            <a:normAutofit/>
          </a:bodyPr>
          <a:lstStyle/>
          <a:p>
            <a:r>
              <a:rPr lang="nl-NL"/>
              <a:t>Whatsapp-community, Handbal.nl-app en website voor communicatie</a:t>
            </a:r>
          </a:p>
        </p:txBody>
      </p:sp>
      <p:graphicFrame>
        <p:nvGraphicFramePr>
          <p:cNvPr id="4" name="Tijdelijke aanduiding voor inhoud 4">
            <a:extLst>
              <a:ext uri="{FF2B5EF4-FFF2-40B4-BE49-F238E27FC236}">
                <a16:creationId xmlns:a16="http://schemas.microsoft.com/office/drawing/2014/main" xmlns="" id="{BAF4E901-F283-43D9-A3F5-F223EF40C4CF}"/>
              </a:ext>
            </a:extLst>
          </p:cNvPr>
          <p:cNvGraphicFramePr>
            <a:graphicFrameLocks noGrp="1"/>
          </p:cNvGraphicFramePr>
          <p:nvPr>
            <p:ph idx="1"/>
            <p:extLst>
              <p:ext uri="{D42A27DB-BD31-4B8C-83A1-F6EECF244321}">
                <p14:modId xmlns:p14="http://schemas.microsoft.com/office/powerpoint/2010/main" val="886428076"/>
              </p:ext>
              <p:ext uri="{E7BDC344-281C-4309-B0C6-D0EE65EED2A8}">
                <p202:designPr xmlns:p202="http://schemas.microsoft.com/office/powerpoint/2020/02/main" xmlns="">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84968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E8D3B17-7638-DFD3-18E4-8A6D6117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6F4A68E-D0CB-E824-1BE7-977DF959EC06}"/>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Verbeteren van organisatie en inzet van Sportlink</a:t>
            </a:r>
          </a:p>
        </p:txBody>
      </p:sp>
      <p:sp>
        <p:nvSpPr>
          <p:cNvPr id="4" name="Tijdelijke aanduiding voor inhoud 3">
            <a:extLst>
              <a:ext uri="{FF2B5EF4-FFF2-40B4-BE49-F238E27FC236}">
                <a16:creationId xmlns:a16="http://schemas.microsoft.com/office/drawing/2014/main" xmlns="" id="{BB907C6B-E8DA-F8DE-D29A-47D72CCB6D0F}"/>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Font typeface="Arial" panose="020B0604020202020204" pitchFamily="34" charset="0"/>
              <a:buNone/>
            </a:pPr>
            <a:r>
              <a:rPr lang="nl-NL" sz="1400" b="1"/>
              <a:t>Centraal administratiesysteem</a:t>
            </a:r>
          </a:p>
          <a:p>
            <a:pPr marL="0" lvl="1" indent="0">
              <a:buFont typeface="Arial" panose="020B0604020202020204" pitchFamily="34" charset="0"/>
              <a:buNone/>
            </a:pPr>
            <a:r>
              <a:rPr lang="nl-NL" sz="1400"/>
              <a:t>Sportlink wordt als centraal platform gebruikt voor teamadministratie, wedstrijdplanning en ledencommunicatie.</a:t>
            </a:r>
          </a:p>
          <a:p>
            <a:pPr marL="0" indent="0">
              <a:spcBef>
                <a:spcPts val="2500"/>
              </a:spcBef>
              <a:buFont typeface="Arial" panose="020B0604020202020204" pitchFamily="34" charset="0"/>
              <a:buNone/>
            </a:pPr>
            <a:r>
              <a:rPr lang="nl-NL" sz="1400" b="1"/>
              <a:t>Ondersteuning voor vrijwilligers</a:t>
            </a:r>
          </a:p>
          <a:p>
            <a:pPr marL="0" lvl="1" indent="0">
              <a:buFont typeface="Arial" panose="020B0604020202020204" pitchFamily="34" charset="0"/>
              <a:buNone/>
            </a:pPr>
            <a:r>
              <a:rPr lang="nl-NL" sz="1400"/>
              <a:t>Vrijwilligers en teamleiders krijgen trainingen om het systeem effectief te leren gebruiken.</a:t>
            </a:r>
          </a:p>
          <a:p>
            <a:pPr marL="0" indent="0">
              <a:spcBef>
                <a:spcPts val="2500"/>
              </a:spcBef>
              <a:buFont typeface="Arial" panose="020B0604020202020204" pitchFamily="34" charset="0"/>
              <a:buNone/>
            </a:pPr>
            <a:r>
              <a:rPr lang="nl-NL" sz="1400" b="1"/>
              <a:t>Efficiënte informatieoverdracht</a:t>
            </a:r>
          </a:p>
          <a:p>
            <a:pPr marL="0" lvl="1" indent="0">
              <a:buFont typeface="Arial" panose="020B0604020202020204" pitchFamily="34" charset="0"/>
              <a:buNone/>
            </a:pPr>
            <a:r>
              <a:rPr lang="nl-NL" sz="1400"/>
              <a:t>Door gebruik van Sportlink wordt informatieoverdracht en planning overzichtelijker en efficiënter.</a:t>
            </a:r>
          </a:p>
        </p:txBody>
      </p:sp>
      <p:sp>
        <p:nvSpPr>
          <p:cNvPr id="6" name="Tijdelijke aanduiding voor inhoud 5">
            <a:extLst>
              <a:ext uri="{FF2B5EF4-FFF2-40B4-BE49-F238E27FC236}">
                <a16:creationId xmlns:a16="http://schemas.microsoft.com/office/drawing/2014/main" xmlns="" id="{E2F839CA-A60B-2765-6515-676EFD162073}"/>
              </a:ext>
            </a:extLst>
          </p:cNvPr>
          <p:cNvSpPr>
            <a:spLocks noGrp="1"/>
          </p:cNvSpPr>
          <p:nvPr>
            <p:ph sz="half" idx="1"/>
          </p:nvPr>
        </p:nvSpPr>
        <p:spPr/>
        <p:txBody>
          <a:bodyPr/>
          <a:lstStyle/>
          <a:p>
            <a:endParaRPr lang="nl-NL"/>
          </a:p>
        </p:txBody>
      </p:sp>
      <p:pic>
        <p:nvPicPr>
          <p:cNvPr id="8" name="Afbeelding 7">
            <a:extLst>
              <a:ext uri="{FF2B5EF4-FFF2-40B4-BE49-F238E27FC236}">
                <a16:creationId xmlns:a16="http://schemas.microsoft.com/office/drawing/2014/main" xmlns="" id="{30EF5CBC-C858-2C5B-938C-F023E2093B07}"/>
              </a:ext>
            </a:extLst>
          </p:cNvPr>
          <p:cNvPicPr>
            <a:picLocks noChangeAspect="1"/>
          </p:cNvPicPr>
          <p:nvPr/>
        </p:nvPicPr>
        <p:blipFill>
          <a:blip r:embed="rId3"/>
          <a:stretch>
            <a:fillRect/>
          </a:stretch>
        </p:blipFill>
        <p:spPr>
          <a:xfrm>
            <a:off x="1310854" y="1825625"/>
            <a:ext cx="3048425" cy="3029373"/>
          </a:xfrm>
          <a:prstGeom prst="rect">
            <a:avLst/>
          </a:prstGeom>
        </p:spPr>
      </p:pic>
    </p:spTree>
    <p:extLst>
      <p:ext uri="{BB962C8B-B14F-4D97-AF65-F5344CB8AC3E}">
        <p14:creationId xmlns:p14="http://schemas.microsoft.com/office/powerpoint/2010/main" val="1412368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1156</Words>
  <Application>Microsoft Office PowerPoint</Application>
  <PresentationFormat>Widescreen</PresentationFormat>
  <Paragraphs>186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Arial</vt:lpstr>
      <vt:lpstr>Neue Haas Grotesk Text Pro</vt:lpstr>
      <vt:lpstr>VanillaVTI</vt:lpstr>
      <vt:lpstr>Presentatie Seizoensopening SV Rijnstreek 2025-2026</vt:lpstr>
      <vt:lpstr>Agenda van de presentatie</vt:lpstr>
      <vt:lpstr>Toekomstvisie en Ambities van SV Rijnstreek</vt:lpstr>
      <vt:lpstr>Visie  </vt:lpstr>
      <vt:lpstr>Focus op jeugd, inclusiviteit en lokale betrokkenheid</vt:lpstr>
      <vt:lpstr>Concrete stappen voor groei en versterking van de vereniging</vt:lpstr>
      <vt:lpstr>Organisatie, Communicatie en Sportlink</vt:lpstr>
      <vt:lpstr>Whatsapp-community, Handbal.nl-app en website voor communicatie</vt:lpstr>
      <vt:lpstr>Verbeteren van organisatie en inzet van Sportlink</vt:lpstr>
      <vt:lpstr>Vrijwilligersbeleid en Vacante Taken</vt:lpstr>
      <vt:lpstr>Cultuur van gedeelde taken en betrokkenheid</vt:lpstr>
      <vt:lpstr>Teamstructuur en verdeling van rollen binnen teams</vt:lpstr>
      <vt:lpstr>Teamsamenstelling en Teamgroei</vt:lpstr>
      <vt:lpstr>Uitbreiding van teams en actieve werving</vt:lpstr>
      <vt:lpstr>Verbeteren van teamindeling en transparantie</vt:lpstr>
      <vt:lpstr>Speltechnische Ontwikkeling en Scheidsrechters</vt:lpstr>
      <vt:lpstr>Vernieuwen van spelvisie en trainersopleiding</vt:lpstr>
      <vt:lpstr>Bestuursstructuur en Transparantie</vt:lpstr>
      <vt:lpstr>Vaste bestuurscycli en jaarplanning</vt:lpstr>
      <vt:lpstr>Financieel en inhoudelijk jaarverslag, ALV en democratische besluitvorming</vt:lpstr>
      <vt:lpstr>Taken en Rollen binnen een Handbalteam</vt:lpstr>
      <vt:lpstr>Trainer/Coach: verantwoordelijkheden en taken</vt:lpstr>
      <vt:lpstr>Teammanager: communicatie, organisatie en Sportlink</vt:lpstr>
      <vt:lpstr>Teamouder/teamlid: coördinatie van activiteiten en teamuitjes</vt:lpstr>
      <vt:lpstr>Razende reporters: media, nieuwsbrieven en verslaglegging</vt:lpstr>
    </vt:vector>
  </TitlesOfParts>
  <Company>Stichting Philadelphia Zorg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Seizoensopening SV Rijnstreek 2025-2026</dc:title>
  <dc:creator>Fred de Pater</dc:creator>
  <cp:lastModifiedBy>Barbara en Peter Sanders</cp:lastModifiedBy>
  <cp:revision>2</cp:revision>
  <dcterms:created xsi:type="dcterms:W3CDTF">2025-08-31T08:58:29Z</dcterms:created>
  <dcterms:modified xsi:type="dcterms:W3CDTF">2025-09-11T19:08:37Z</dcterms:modified>
</cp:coreProperties>
</file>